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17" r:id="rId1"/>
    <p:sldMasterId id="2147483833" r:id="rId2"/>
  </p:sldMasterIdLst>
  <p:notesMasterIdLst>
    <p:notesMasterId r:id="rId109"/>
  </p:notesMasterIdLst>
  <p:sldIdLst>
    <p:sldId id="258" r:id="rId3"/>
    <p:sldId id="688" r:id="rId4"/>
    <p:sldId id="697" r:id="rId5"/>
    <p:sldId id="633" r:id="rId6"/>
    <p:sldId id="703" r:id="rId7"/>
    <p:sldId id="260" r:id="rId8"/>
    <p:sldId id="689" r:id="rId9"/>
    <p:sldId id="700" r:id="rId10"/>
    <p:sldId id="690" r:id="rId11"/>
    <p:sldId id="691" r:id="rId12"/>
    <p:sldId id="326" r:id="rId13"/>
    <p:sldId id="704" r:id="rId14"/>
    <p:sldId id="323" r:id="rId15"/>
    <p:sldId id="692" r:id="rId16"/>
    <p:sldId id="693" r:id="rId17"/>
    <p:sldId id="694" r:id="rId18"/>
    <p:sldId id="261" r:id="rId19"/>
    <p:sldId id="263" r:id="rId20"/>
    <p:sldId id="635" r:id="rId21"/>
    <p:sldId id="364" r:id="rId22"/>
    <p:sldId id="267" r:id="rId23"/>
    <p:sldId id="684" r:id="rId24"/>
    <p:sldId id="681" r:id="rId25"/>
    <p:sldId id="664" r:id="rId26"/>
    <p:sldId id="662" r:id="rId27"/>
    <p:sldId id="695" r:id="rId28"/>
    <p:sldId id="658" r:id="rId29"/>
    <p:sldId id="698" r:id="rId30"/>
    <p:sldId id="670" r:id="rId31"/>
    <p:sldId id="671" r:id="rId32"/>
    <p:sldId id="659" r:id="rId33"/>
    <p:sldId id="657" r:id="rId34"/>
    <p:sldId id="663" r:id="rId35"/>
    <p:sldId id="639" r:id="rId36"/>
    <p:sldId id="642" r:id="rId37"/>
    <p:sldId id="665" r:id="rId38"/>
    <p:sldId id="666" r:id="rId39"/>
    <p:sldId id="641" r:id="rId40"/>
    <p:sldId id="276" r:id="rId41"/>
    <p:sldId id="644" r:id="rId42"/>
    <p:sldId id="645" r:id="rId43"/>
    <p:sldId id="643" r:id="rId44"/>
    <p:sldId id="650" r:id="rId45"/>
    <p:sldId id="277" r:id="rId46"/>
    <p:sldId id="278" r:id="rId47"/>
    <p:sldId id="701" r:id="rId48"/>
    <p:sldId id="702" r:id="rId49"/>
    <p:sldId id="329" r:id="rId50"/>
    <p:sldId id="646" r:id="rId51"/>
    <p:sldId id="330" r:id="rId52"/>
    <p:sldId id="279" r:id="rId53"/>
    <p:sldId id="648" r:id="rId54"/>
    <p:sldId id="280" r:id="rId55"/>
    <p:sldId id="282" r:id="rId56"/>
    <p:sldId id="696" r:id="rId57"/>
    <p:sldId id="647" r:id="rId58"/>
    <p:sldId id="283" r:id="rId59"/>
    <p:sldId id="687" r:id="rId60"/>
    <p:sldId id="652" r:id="rId61"/>
    <p:sldId id="699" r:id="rId62"/>
    <p:sldId id="660" r:id="rId63"/>
    <p:sldId id="705" r:id="rId64"/>
    <p:sldId id="285" r:id="rId65"/>
    <p:sldId id="623" r:id="rId66"/>
    <p:sldId id="289" r:id="rId67"/>
    <p:sldId id="640" r:id="rId68"/>
    <p:sldId id="706" r:id="rId69"/>
    <p:sldId id="630" r:id="rId70"/>
    <p:sldId id="634" r:id="rId71"/>
    <p:sldId id="636" r:id="rId72"/>
    <p:sldId id="638" r:id="rId73"/>
    <p:sldId id="719" r:id="rId74"/>
    <p:sldId id="707" r:id="rId75"/>
    <p:sldId id="708" r:id="rId76"/>
    <p:sldId id="709" r:id="rId77"/>
    <p:sldId id="710" r:id="rId78"/>
    <p:sldId id="711" r:id="rId79"/>
    <p:sldId id="712" r:id="rId80"/>
    <p:sldId id="713" r:id="rId81"/>
    <p:sldId id="290" r:id="rId82"/>
    <p:sldId id="714" r:id="rId83"/>
    <p:sldId id="628" r:id="rId84"/>
    <p:sldId id="631" r:id="rId85"/>
    <p:sldId id="715" r:id="rId86"/>
    <p:sldId id="287" r:id="rId87"/>
    <p:sldId id="716" r:id="rId88"/>
    <p:sldId id="661" r:id="rId89"/>
    <p:sldId id="627" r:id="rId90"/>
    <p:sldId id="720" r:id="rId91"/>
    <p:sldId id="342" r:id="rId92"/>
    <p:sldId id="353" r:id="rId93"/>
    <p:sldId id="721" r:id="rId94"/>
    <p:sldId id="722" r:id="rId95"/>
    <p:sldId id="723" r:id="rId96"/>
    <p:sldId id="724" r:id="rId97"/>
    <p:sldId id="725" r:id="rId98"/>
    <p:sldId id="726" r:id="rId99"/>
    <p:sldId id="727" r:id="rId100"/>
    <p:sldId id="728" r:id="rId101"/>
    <p:sldId id="729" r:id="rId102"/>
    <p:sldId id="354" r:id="rId103"/>
    <p:sldId id="355" r:id="rId104"/>
    <p:sldId id="602" r:id="rId105"/>
    <p:sldId id="296" r:id="rId106"/>
    <p:sldId id="730" r:id="rId107"/>
    <p:sldId id="668" r:id="rId108"/>
  </p:sldIdLst>
  <p:sldSz cx="12192000" cy="6858000"/>
  <p:notesSz cx="6858000" cy="9144000"/>
  <p:embeddedFontLst>
    <p:embeddedFont>
      <p:font typeface="Cambria Math" panose="02040503050406030204" pitchFamily="18" charset="0"/>
      <p:regular r:id="rId110"/>
    </p:embeddedFont>
    <p:embeddedFont>
      <p:font typeface="Karla" pitchFamily="2" charset="77"/>
      <p:regular r:id="rId111"/>
      <p:bold r:id="rId112"/>
    </p:embeddedFont>
    <p:embeddedFont>
      <p:font typeface="Open Sans" panose="020B0606030504020204" pitchFamily="34" charset="0"/>
      <p:regular r:id="rId113"/>
      <p:bold r:id="rId114"/>
      <p:italic r:id="rId115"/>
      <p:boldItalic r:id="rId1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20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70EE73-4D66-13BB-4E65-F0DE9C159F44}" name="Protopapas, Pavlos" initials="PP" userId="S::pavlos@seas.harvard.edu::d3f506cf-7375-4c66-b84b-b5b77d659751" providerId="AD"/>
  <p188:author id="{6E9EAF99-87A0-DC9C-8510-759B2A0F0A62}" name="Fredericks, Colin" initials="FC" userId="S::colin_fredericks@harvard.edu::cd1cd2ca-f842-4584-ad3b-adcf57cdedd0" providerId="AD"/>
  <p188:author id="{AAAAD3A2-0734-B67C-BA6F-8B48BA4515B0}" name="Timberlake, Susan" initials="TS" userId="S::susan_timberlake@harvard.edu::abfd4073-ba3e-4ee4-9c7c-8e82e185a7f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DD6A63"/>
    <a:srgbClr val="FFC001"/>
    <a:srgbClr val="FFD579"/>
    <a:srgbClr val="262626"/>
    <a:srgbClr val="000000"/>
    <a:srgbClr val="FF9300"/>
    <a:srgbClr val="404040"/>
    <a:srgbClr val="558ED5"/>
    <a:srgbClr val="F79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135E8-3286-E243-86F2-4C847C26ABBF}" v="14" dt="2023-02-03T00:52:48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0" autoAdjust="0"/>
    <p:restoredTop sz="91293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1408" y="184"/>
      </p:cViewPr>
      <p:guideLst>
        <p:guide pos="4203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2" d="100"/>
          <a:sy n="102" d="100"/>
        </p:scale>
        <p:origin x="3856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3.fnt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microsoft.com/office/2018/10/relationships/authors" Target="author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4.fntdata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5.fntdata"/><Relationship Id="rId119" Type="http://schemas.openxmlformats.org/officeDocument/2006/relationships/theme" Target="theme/theme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microsoft.com/office/2016/11/relationships/changesInfo" Target="changesInfos/changesInfo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2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berlake, Susan" userId="abfd4073-ba3e-4ee4-9c7c-8e82e185a7fc" providerId="ADAL" clId="{3A1135E8-3286-E243-86F2-4C847C26ABBF}"/>
    <pc:docChg chg="undo custSel addSld modSld sldOrd">
      <pc:chgData name="Timberlake, Susan" userId="abfd4073-ba3e-4ee4-9c7c-8e82e185a7fc" providerId="ADAL" clId="{3A1135E8-3286-E243-86F2-4C847C26ABBF}" dt="2023-02-03T00:54:52.502" v="234"/>
      <pc:docMkLst>
        <pc:docMk/>
      </pc:docMkLst>
      <pc:sldChg chg="addSp delSp modSp mod modAnim addCm delCm modCm">
        <pc:chgData name="Timberlake, Susan" userId="abfd4073-ba3e-4ee4-9c7c-8e82e185a7fc" providerId="ADAL" clId="{3A1135E8-3286-E243-86F2-4C847C26ABBF}" dt="2023-02-02T23:51:24.387" v="193"/>
        <pc:sldMkLst>
          <pc:docMk/>
          <pc:sldMk cId="2987145271" sldId="260"/>
        </pc:sldMkLst>
        <pc:spChg chg="mod">
          <ac:chgData name="Timberlake, Susan" userId="abfd4073-ba3e-4ee4-9c7c-8e82e185a7fc" providerId="ADAL" clId="{3A1135E8-3286-E243-86F2-4C847C26ABBF}" dt="2023-02-02T23:49:16.961" v="190" actId="20577"/>
          <ac:spMkLst>
            <pc:docMk/>
            <pc:sldMk cId="2987145271" sldId="260"/>
            <ac:spMk id="3" creationId="{A1483873-9D99-1A48-AA62-2E340E100769}"/>
          </ac:spMkLst>
        </pc:spChg>
        <pc:picChg chg="add del">
          <ac:chgData name="Timberlake, Susan" userId="abfd4073-ba3e-4ee4-9c7c-8e82e185a7fc" providerId="ADAL" clId="{3A1135E8-3286-E243-86F2-4C847C26ABBF}" dt="2023-02-02T23:48:34.680" v="188" actId="21"/>
          <ac:picMkLst>
            <pc:docMk/>
            <pc:sldMk cId="2987145271" sldId="260"/>
            <ac:picMk id="12" creationId="{B94D9C6D-B07C-4395-98B7-A50FDABDC83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2T23:51:24.387" v="193"/>
              <pc2:cmMkLst xmlns:pc2="http://schemas.microsoft.com/office/powerpoint/2019/9/main/command">
                <pc:docMk/>
                <pc:sldMk cId="2987145271" sldId="260"/>
                <pc2:cmMk id="{B7F8362A-57F7-CB43-9E65-F4A66AC1770C}"/>
              </pc2:cmMkLst>
            </pc226:cmChg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2T23:50:50.848" v="192"/>
              <pc2:cmMkLst xmlns:pc2="http://schemas.microsoft.com/office/powerpoint/2019/9/main/command">
                <pc:docMk/>
                <pc:sldMk cId="2987145271" sldId="260"/>
                <pc2:cmMk id="{03F71F95-6E2C-F74E-8AD7-5316EE6F9795}"/>
              </pc2:cmMkLst>
            </pc226:cmChg>
            <pc226:cmChg xmlns:pc226="http://schemas.microsoft.com/office/powerpoint/2022/06/main/command" chg="add del mod">
              <pc226:chgData name="Timberlake, Susan" userId="abfd4073-ba3e-4ee4-9c7c-8e82e185a7fc" providerId="ADAL" clId="{3A1135E8-3286-E243-86F2-4C847C26ABBF}" dt="2023-02-02T23:48:46.457" v="189"/>
              <pc2:cmMkLst xmlns:pc2="http://schemas.microsoft.com/office/powerpoint/2019/9/main/command">
                <pc:docMk/>
                <pc:sldMk cId="2987145271" sldId="260"/>
                <pc2:cmMk id="{1DF9319C-EBC4-B745-8ED8-856C7EF79B6E}"/>
              </pc2:cmMkLst>
            </pc226:cmChg>
          </p:ext>
        </pc:extLst>
      </pc:sldChg>
      <pc:sldChg chg="modSp addCm">
        <pc:chgData name="Timberlake, Susan" userId="abfd4073-ba3e-4ee4-9c7c-8e82e185a7fc" providerId="ADAL" clId="{3A1135E8-3286-E243-86F2-4C847C26ABBF}" dt="2023-02-02T23:57:35.529" v="196" actId="20577"/>
        <pc:sldMkLst>
          <pc:docMk/>
          <pc:sldMk cId="2989958323" sldId="263"/>
        </pc:sldMkLst>
        <pc:spChg chg="mod">
          <ac:chgData name="Timberlake, Susan" userId="abfd4073-ba3e-4ee4-9c7c-8e82e185a7fc" providerId="ADAL" clId="{3A1135E8-3286-E243-86F2-4C847C26ABBF}" dt="2023-02-02T23:57:35.529" v="196" actId="20577"/>
          <ac:spMkLst>
            <pc:docMk/>
            <pc:sldMk cId="2989958323" sldId="263"/>
            <ac:spMk id="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2T23:57:12.632" v="194"/>
              <pc2:cmMkLst xmlns:pc2="http://schemas.microsoft.com/office/powerpoint/2019/9/main/command">
                <pc:docMk/>
                <pc:sldMk cId="2989958323" sldId="263"/>
                <pc2:cmMk id="{56B65188-7B30-7147-8EF3-D87A3DA3365B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18:35.818" v="200"/>
        <pc:sldMkLst>
          <pc:docMk/>
          <pc:sldMk cId="2804149200" sldId="2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01:36.968" v="199"/>
              <pc2:cmMkLst xmlns:pc2="http://schemas.microsoft.com/office/powerpoint/2019/9/main/command">
                <pc:docMk/>
                <pc:sldMk cId="2804149200" sldId="267"/>
                <pc2:cmMk id="{85B2053F-BC57-174D-881C-A91852E485C6}"/>
              </pc2:cmMkLst>
            </pc226:cmChg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18:35.818" v="200"/>
              <pc2:cmMkLst xmlns:pc2="http://schemas.microsoft.com/office/powerpoint/2019/9/main/command">
                <pc:docMk/>
                <pc:sldMk cId="2804149200" sldId="267"/>
                <pc2:cmMk id="{4007CBA6-4A9D-E247-B529-8279F31BC4A7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27:52.181" v="210"/>
        <pc:sldMkLst>
          <pc:docMk/>
          <pc:sldMk cId="2507661115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27:52.181" v="210"/>
              <pc2:cmMkLst xmlns:pc2="http://schemas.microsoft.com/office/powerpoint/2019/9/main/command">
                <pc:docMk/>
                <pc:sldMk cId="2507661115" sldId="276"/>
                <pc2:cmMk id="{33B23D7E-C76A-8643-8D8A-3FC2F43A539A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50:37.014" v="221"/>
        <pc:sldMkLst>
          <pc:docMk/>
          <pc:sldMk cId="175898881" sldId="2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50:37.014" v="221"/>
              <pc2:cmMkLst xmlns:pc2="http://schemas.microsoft.com/office/powerpoint/2019/9/main/command">
                <pc:docMk/>
                <pc:sldMk cId="175898881" sldId="282"/>
                <pc2:cmMk id="{68C2138C-1301-964C-B271-5F64EF8C78EC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51:27.910" v="223"/>
        <pc:sldMkLst>
          <pc:docMk/>
          <pc:sldMk cId="1152262639" sldId="2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51:27.910" v="223"/>
              <pc2:cmMkLst xmlns:pc2="http://schemas.microsoft.com/office/powerpoint/2019/9/main/command">
                <pc:docMk/>
                <pc:sldMk cId="1152262639" sldId="283"/>
                <pc2:cmMk id="{A616DC99-BDCE-E842-A0C1-6F2E47827D02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46:18.663" v="217"/>
        <pc:sldMkLst>
          <pc:docMk/>
          <pc:sldMk cId="2566642255" sldId="32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46:18.663" v="217"/>
              <pc2:cmMkLst xmlns:pc2="http://schemas.microsoft.com/office/powerpoint/2019/9/main/command">
                <pc:docMk/>
                <pc:sldMk cId="2566642255" sldId="329"/>
                <pc2:cmMk id="{276BA245-ACC0-FB4B-A995-1E7AC5D857DE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47:56.131" v="219"/>
        <pc:sldMkLst>
          <pc:docMk/>
          <pc:sldMk cId="2657726522" sldId="33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47:56.131" v="219"/>
              <pc2:cmMkLst xmlns:pc2="http://schemas.microsoft.com/office/powerpoint/2019/9/main/command">
                <pc:docMk/>
                <pc:sldMk cId="2657726522" sldId="330"/>
                <pc2:cmMk id="{6B549E76-6C60-2344-8613-F208E25F0A9C}"/>
              </pc2:cmMkLst>
            </pc226:cmChg>
          </p:ext>
        </pc:extLst>
      </pc:sldChg>
      <pc:sldChg chg="modSp modAnim addCm">
        <pc:chgData name="Timberlake, Susan" userId="abfd4073-ba3e-4ee4-9c7c-8e82e185a7fc" providerId="ADAL" clId="{3A1135E8-3286-E243-86F2-4C847C26ABBF}" dt="2023-02-03T00:54:52.502" v="234"/>
        <pc:sldMkLst>
          <pc:docMk/>
          <pc:sldMk cId="434288060" sldId="637"/>
        </pc:sldMkLst>
        <pc:spChg chg="mod">
          <ac:chgData name="Timberlake, Susan" userId="abfd4073-ba3e-4ee4-9c7c-8e82e185a7fc" providerId="ADAL" clId="{3A1135E8-3286-E243-86F2-4C847C26ABBF}" dt="2023-02-03T00:52:48.019" v="233" actId="20577"/>
          <ac:spMkLst>
            <pc:docMk/>
            <pc:sldMk cId="434288060" sldId="637"/>
            <ac:spMk id="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54:52.502" v="234"/>
              <pc2:cmMkLst xmlns:pc2="http://schemas.microsoft.com/office/powerpoint/2019/9/main/command">
                <pc:docMk/>
                <pc:sldMk cId="434288060" sldId="637"/>
                <pc2:cmMk id="{EA3A9949-43D0-A645-8B9E-980717D96634}"/>
              </pc2:cmMkLst>
            </pc226:cmChg>
          </p:ext>
        </pc:extLst>
      </pc:sldChg>
      <pc:sldChg chg="addCm modCm">
        <pc:chgData name="Timberlake, Susan" userId="abfd4073-ba3e-4ee4-9c7c-8e82e185a7fc" providerId="ADAL" clId="{3A1135E8-3286-E243-86F2-4C847C26ABBF}" dt="2023-02-03T00:35:36.828" v="213"/>
        <pc:sldMkLst>
          <pc:docMk/>
          <pc:sldMk cId="3755311147" sldId="6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26:27.481" v="208"/>
              <pc2:cmMkLst xmlns:pc2="http://schemas.microsoft.com/office/powerpoint/2019/9/main/command">
                <pc:docMk/>
                <pc:sldMk cId="3755311147" sldId="641"/>
                <pc2:cmMk id="{620DBC37-35C4-8844-B369-5B25E26B4A45}"/>
              </pc2:cmMkLst>
            </pc226:cmChg>
            <pc226:cmChg xmlns:pc226="http://schemas.microsoft.com/office/powerpoint/2022/06/main/command" chg="add mod">
              <pc226:chgData name="Timberlake, Susan" userId="abfd4073-ba3e-4ee4-9c7c-8e82e185a7fc" providerId="ADAL" clId="{3A1135E8-3286-E243-86F2-4C847C26ABBF}" dt="2023-02-03T00:35:36.828" v="213"/>
              <pc2:cmMkLst xmlns:pc2="http://schemas.microsoft.com/office/powerpoint/2019/9/main/command">
                <pc:docMk/>
                <pc:sldMk cId="3755311147" sldId="641"/>
                <pc2:cmMk id="{2BEAB0AE-5206-AF43-A5BF-13F26C4CC81C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24:42.965" v="205"/>
        <pc:sldMkLst>
          <pc:docMk/>
          <pc:sldMk cId="2245278074" sldId="64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24:42.965" v="205"/>
              <pc2:cmMkLst xmlns:pc2="http://schemas.microsoft.com/office/powerpoint/2019/9/main/command">
                <pc:docMk/>
                <pc:sldMk cId="2245278074" sldId="642"/>
                <pc2:cmMk id="{47C176E0-C1E3-934B-B098-1DBD607E4A6C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28:39.709" v="211"/>
        <pc:sldMkLst>
          <pc:docMk/>
          <pc:sldMk cId="2848980135" sldId="64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28:39.709" v="211"/>
              <pc2:cmMkLst xmlns:pc2="http://schemas.microsoft.com/office/powerpoint/2019/9/main/command">
                <pc:docMk/>
                <pc:sldMk cId="2848980135" sldId="644"/>
                <pc2:cmMk id="{13D093D8-F7FB-BD4D-9D32-467AA238E1A1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46:42.512" v="218"/>
        <pc:sldMkLst>
          <pc:docMk/>
          <pc:sldMk cId="1040261147" sldId="64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46:42.512" v="218"/>
              <pc2:cmMkLst xmlns:pc2="http://schemas.microsoft.com/office/powerpoint/2019/9/main/command">
                <pc:docMk/>
                <pc:sldMk cId="1040261147" sldId="646"/>
                <pc2:cmMk id="{5540D142-7BEF-8D4E-A370-45DC806BFA36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50:53.609" v="222"/>
        <pc:sldMkLst>
          <pc:docMk/>
          <pc:sldMk cId="3569864816" sldId="64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50:53.609" v="222"/>
              <pc2:cmMkLst xmlns:pc2="http://schemas.microsoft.com/office/powerpoint/2019/9/main/command">
                <pc:docMk/>
                <pc:sldMk cId="3569864816" sldId="647"/>
                <pc2:cmMk id="{584770C5-CB04-B945-B36B-BBD46A052133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48:52.061" v="220"/>
        <pc:sldMkLst>
          <pc:docMk/>
          <pc:sldMk cId="1624549125" sldId="64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48:52.061" v="220"/>
              <pc2:cmMkLst xmlns:pc2="http://schemas.microsoft.com/office/powerpoint/2019/9/main/command">
                <pc:docMk/>
                <pc:sldMk cId="1624549125" sldId="648"/>
                <pc2:cmMk id="{7D431D92-C664-4C41-8CA4-2C7EF9D80D2D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20:23.099" v="202"/>
        <pc:sldMkLst>
          <pc:docMk/>
          <pc:sldMk cId="773181220" sldId="6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20:23.099" v="202"/>
              <pc2:cmMkLst xmlns:pc2="http://schemas.microsoft.com/office/powerpoint/2019/9/main/command">
                <pc:docMk/>
                <pc:sldMk cId="773181220" sldId="658"/>
                <pc2:cmMk id="{4CE8FD99-7DB5-3042-BF7A-E4746514B60E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19:19.061" v="201"/>
        <pc:sldMkLst>
          <pc:docMk/>
          <pc:sldMk cId="2575148334" sldId="6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19:19.061" v="201"/>
              <pc2:cmMkLst xmlns:pc2="http://schemas.microsoft.com/office/powerpoint/2019/9/main/command">
                <pc:docMk/>
                <pc:sldMk cId="2575148334" sldId="664"/>
                <pc2:cmMk id="{034D6EF8-0984-D94A-89DE-FC3287024FCB}"/>
              </pc2:cmMkLst>
            </pc226:cmChg>
          </p:ext>
        </pc:extLst>
      </pc:sldChg>
      <pc:sldChg chg="addCm modCm">
        <pc:chgData name="Timberlake, Susan" userId="abfd4073-ba3e-4ee4-9c7c-8e82e185a7fc" providerId="ADAL" clId="{3A1135E8-3286-E243-86F2-4C847C26ABBF}" dt="2023-02-03T00:24:58.242" v="206"/>
        <pc:sldMkLst>
          <pc:docMk/>
          <pc:sldMk cId="224059572" sldId="6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imberlake, Susan" userId="abfd4073-ba3e-4ee4-9c7c-8e82e185a7fc" providerId="ADAL" clId="{3A1135E8-3286-E243-86F2-4C847C26ABBF}" dt="2023-02-03T00:24:58.242" v="206"/>
              <pc2:cmMkLst xmlns:pc2="http://schemas.microsoft.com/office/powerpoint/2019/9/main/command">
                <pc:docMk/>
                <pc:sldMk cId="224059572" sldId="665"/>
                <pc2:cmMk id="{C0450258-3BDB-FB4C-BA5A-B194D25C843E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35:27.585" v="212"/>
        <pc:sldMkLst>
          <pc:docMk/>
          <pc:sldMk cId="2115515274" sldId="6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35:27.585" v="212"/>
              <pc2:cmMkLst xmlns:pc2="http://schemas.microsoft.com/office/powerpoint/2019/9/main/command">
                <pc:docMk/>
                <pc:sldMk cId="2115515274" sldId="666"/>
                <pc2:cmMk id="{5AA86C9B-E771-8E43-B8DC-C06689F47B63}"/>
              </pc2:cmMkLst>
            </pc226:cmChg>
          </p:ext>
        </pc:extLst>
      </pc:sldChg>
      <pc:sldChg chg="modSp mod">
        <pc:chgData name="Timberlake, Susan" userId="abfd4073-ba3e-4ee4-9c7c-8e82e185a7fc" providerId="ADAL" clId="{3A1135E8-3286-E243-86F2-4C847C26ABBF}" dt="2023-02-02T23:41:54.574" v="84" actId="20577"/>
        <pc:sldMkLst>
          <pc:docMk/>
          <pc:sldMk cId="4286718332" sldId="667"/>
        </pc:sldMkLst>
        <pc:spChg chg="mod">
          <ac:chgData name="Timberlake, Susan" userId="abfd4073-ba3e-4ee4-9c7c-8e82e185a7fc" providerId="ADAL" clId="{3A1135E8-3286-E243-86F2-4C847C26ABBF}" dt="2023-02-02T23:41:54.574" v="84" actId="20577"/>
          <ac:spMkLst>
            <pc:docMk/>
            <pc:sldMk cId="4286718332" sldId="667"/>
            <ac:spMk id="3" creationId="{0DC8C55A-0553-4EE0-B093-A411C2EB2202}"/>
          </ac:spMkLst>
        </pc:spChg>
      </pc:sldChg>
      <pc:sldChg chg="addCm">
        <pc:chgData name="Timberlake, Susan" userId="abfd4073-ba3e-4ee4-9c7c-8e82e185a7fc" providerId="ADAL" clId="{3A1135E8-3286-E243-86F2-4C847C26ABBF}" dt="2023-02-02T23:59:24.761" v="198"/>
        <pc:sldMkLst>
          <pc:docMk/>
          <pc:sldMk cId="3686807387" sldId="6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2T23:59:24.761" v="198"/>
              <pc2:cmMkLst xmlns:pc2="http://schemas.microsoft.com/office/powerpoint/2019/9/main/command">
                <pc:docMk/>
                <pc:sldMk cId="3686807387" sldId="669"/>
                <pc2:cmMk id="{5A23B40D-FC04-9940-BFFE-13014E9F06BD}"/>
              </pc2:cmMkLst>
            </pc226:cmChg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2T23:58:37.801" v="197"/>
              <pc2:cmMkLst xmlns:pc2="http://schemas.microsoft.com/office/powerpoint/2019/9/main/command">
                <pc:docMk/>
                <pc:sldMk cId="3686807387" sldId="669"/>
                <pc2:cmMk id="{E4D386DC-7160-A04A-A702-D05A7B529394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21:13.031" v="203"/>
        <pc:sldMkLst>
          <pc:docMk/>
          <pc:sldMk cId="4126035458" sldId="6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21:13.031" v="203"/>
              <pc2:cmMkLst xmlns:pc2="http://schemas.microsoft.com/office/powerpoint/2019/9/main/command">
                <pc:docMk/>
                <pc:sldMk cId="4126035458" sldId="670"/>
                <pc2:cmMk id="{26DD8C81-18B4-4A42-AB61-6B92A5D70DC5}"/>
              </pc2:cmMkLst>
            </pc226:cmChg>
          </p:ext>
        </pc:extLst>
      </pc:sldChg>
      <pc:sldChg chg="addCm">
        <pc:chgData name="Timberlake, Susan" userId="abfd4073-ba3e-4ee4-9c7c-8e82e185a7fc" providerId="ADAL" clId="{3A1135E8-3286-E243-86F2-4C847C26ABBF}" dt="2023-02-03T00:27:08.983" v="209"/>
        <pc:sldMkLst>
          <pc:docMk/>
          <pc:sldMk cId="1487915239" sldId="6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27:08.983" v="209"/>
              <pc2:cmMkLst xmlns:pc2="http://schemas.microsoft.com/office/powerpoint/2019/9/main/command">
                <pc:docMk/>
                <pc:sldMk cId="1487915239" sldId="674"/>
                <pc2:cmMk id="{C74DB147-C428-FF43-ABE3-80FBF31C7F15}"/>
              </pc2:cmMkLst>
            </pc226:cmChg>
          </p:ext>
        </pc:extLst>
      </pc:sldChg>
      <pc:sldChg chg="modSp add mod addCm modCm">
        <pc:chgData name="Timberlake, Susan" userId="abfd4073-ba3e-4ee4-9c7c-8e82e185a7fc" providerId="ADAL" clId="{3A1135E8-3286-E243-86F2-4C847C26ABBF}" dt="2023-02-02T23:45:23.377" v="184"/>
        <pc:sldMkLst>
          <pc:docMk/>
          <pc:sldMk cId="2738571459" sldId="675"/>
        </pc:sldMkLst>
        <pc:spChg chg="mod">
          <ac:chgData name="Timberlake, Susan" userId="abfd4073-ba3e-4ee4-9c7c-8e82e185a7fc" providerId="ADAL" clId="{3A1135E8-3286-E243-86F2-4C847C26ABBF}" dt="2023-02-02T23:44:12.668" v="181" actId="20577"/>
          <ac:spMkLst>
            <pc:docMk/>
            <pc:sldMk cId="2738571459" sldId="675"/>
            <ac:spMk id="3" creationId="{0DC8C55A-0553-4EE0-B093-A411C2EB220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imberlake, Susan" userId="abfd4073-ba3e-4ee4-9c7c-8e82e185a7fc" providerId="ADAL" clId="{3A1135E8-3286-E243-86F2-4C847C26ABBF}" dt="2023-02-02T23:45:23.377" v="184"/>
              <pc2:cmMkLst xmlns:pc2="http://schemas.microsoft.com/office/powerpoint/2019/9/main/command">
                <pc:docMk/>
                <pc:sldMk cId="2738571459" sldId="675"/>
                <pc2:cmMk id="{13AF7311-5704-F340-B032-BF40F5C630AA}"/>
              </pc2:cmMkLst>
            </pc226:cmChg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2T23:44:53.226" v="183"/>
              <pc2:cmMkLst xmlns:pc2="http://schemas.microsoft.com/office/powerpoint/2019/9/main/command">
                <pc:docMk/>
                <pc:sldMk cId="2738571459" sldId="675"/>
                <pc2:cmMk id="{57B62EED-E293-D046-B2CB-C7D6EF028523}"/>
              </pc2:cmMkLst>
            </pc226:cmChg>
          </p:ext>
        </pc:extLst>
      </pc:sldChg>
      <pc:sldChg chg="add ord addCm">
        <pc:chgData name="Timberlake, Susan" userId="abfd4073-ba3e-4ee4-9c7c-8e82e185a7fc" providerId="ADAL" clId="{3A1135E8-3286-E243-86F2-4C847C26ABBF}" dt="2023-02-03T00:45:32.162" v="216"/>
        <pc:sldMkLst>
          <pc:docMk/>
          <pc:sldMk cId="3686743877" sldId="6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imberlake, Susan" userId="abfd4073-ba3e-4ee4-9c7c-8e82e185a7fc" providerId="ADAL" clId="{3A1135E8-3286-E243-86F2-4C847C26ABBF}" dt="2023-02-03T00:45:32.162" v="216"/>
              <pc2:cmMkLst xmlns:pc2="http://schemas.microsoft.com/office/powerpoint/2019/9/main/command">
                <pc:docMk/>
                <pc:sldMk cId="3686743877" sldId="676"/>
                <pc2:cmMk id="{D7C35DF6-E24B-084A-899F-356EB5F21740}"/>
              </pc2:cmMkLst>
            </pc226:cmChg>
          </p:ext>
        </pc:ext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6/3/24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89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68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82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75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89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32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14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7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0" i="0" baseline="0" dirty="0"/>
              <a:t>Higher Entropy -&gt; Values sampled from it are ‘less predictable’</a:t>
            </a:r>
          </a:p>
          <a:p>
            <a:endParaRPr lang="en-US" sz="3200" b="0" i="0" baseline="0" dirty="0"/>
          </a:p>
          <a:p>
            <a:r>
              <a:rPr lang="en-US" sz="3200" b="0" i="0" baseline="0" dirty="0"/>
              <a:t>Lower Entropy -&gt; Values sampled from it are ‘more predictable’</a:t>
            </a:r>
          </a:p>
          <a:p>
            <a:endParaRPr lang="en-US" sz="2090" b="1" baseline="0" dirty="0"/>
          </a:p>
          <a:p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11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32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89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The tree is grown in the order of the animation, calculating the weighted impurity to find the best predictor and</a:t>
            </a:r>
            <a:r>
              <a:rPr lang="en-US" sz="4000" baseline="0" dirty="0"/>
              <a:t> threshold at each split.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78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The tree is grown in the order of the animation, calculating the weighted impurity to find the best predictor and</a:t>
            </a:r>
            <a:r>
              <a:rPr lang="en-US" sz="4000" baseline="0" dirty="0"/>
              <a:t> threshold at each split.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19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The tree is grown in the order of the animation, calculating the weighted impurity to find the best predictor and</a:t>
            </a:r>
            <a:r>
              <a:rPr lang="en-US" sz="4000" baseline="0" dirty="0"/>
              <a:t> threshold at each split.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09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06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65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500" dirty="0"/>
              <a:t>Goes on and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5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500" dirty="0"/>
              <a:t>Put max depth and max leaf nodes =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58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40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54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4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964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30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21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15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70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76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70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4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arvard.png">
            <a:extLst>
              <a:ext uri="{FF2B5EF4-FFF2-40B4-BE49-F238E27FC236}">
                <a16:creationId xmlns:a16="http://schemas.microsoft.com/office/drawing/2014/main" id="{0728932C-2126-0E08-896E-C56E0B17B5F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979612"/>
            <a:ext cx="647864" cy="735516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0C3538-02B3-95E0-67A6-C7CA5AC8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3AEB507-FC84-BF4D-B358-11DDCDC7FC2B}" type="datetime1">
              <a:rPr lang="en-US" smtClean="0"/>
              <a:pPr/>
              <a:t>6/3/24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D5859D2-3D4C-8A66-493D-4FAC0E1A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48DA3A2-8C49-BC54-A419-4C089693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60BC0-83ED-E487-C622-6592027660B1}"/>
              </a:ext>
            </a:extLst>
          </p:cNvPr>
          <p:cNvSpPr txBox="1"/>
          <p:nvPr userDrawn="1"/>
        </p:nvSpPr>
        <p:spPr>
          <a:xfrm>
            <a:off x="2311400" y="865185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Kevin Rader and Chris </a:t>
            </a:r>
            <a:r>
              <a:rPr lang="en-US" sz="2400" b="0" i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Gumb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03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5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43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30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24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62C194-861F-4B07-75E7-965648706B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7180B08-251D-A6E1-FDE5-EE81B959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/>
          <a:p>
            <a:fld id="{63AEB507-FC84-BF4D-B358-11DDCDC7FC2B}" type="datetime1">
              <a:rPr lang="en-US" smtClean="0"/>
              <a:t>6/3/24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2E228F-E1A0-6E4C-3AFD-515863564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61C97B-62A0-4009-F387-FE63B31B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harvard.png">
            <a:extLst>
              <a:ext uri="{FF2B5EF4-FFF2-40B4-BE49-F238E27FC236}">
                <a16:creationId xmlns:a16="http://schemas.microsoft.com/office/drawing/2014/main" id="{F7FC5187-D651-939E-A525-4ACA11867A3E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9" y="5762835"/>
            <a:ext cx="606211" cy="6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5676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3AD26D5-E5C8-75D5-6727-940778A70D53}"/>
              </a:ext>
            </a:extLst>
          </p:cNvPr>
          <p:cNvSpPr txBox="1">
            <a:spLocks/>
          </p:cNvSpPr>
          <p:nvPr userDrawn="1"/>
        </p:nvSpPr>
        <p:spPr>
          <a:xfrm>
            <a:off x="9131883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7933F-2156-0C19-F0FC-5BBD786B5DE2}"/>
              </a:ext>
            </a:extLst>
          </p:cNvPr>
          <p:cNvSpPr txBox="1"/>
          <p:nvPr userDrawn="1"/>
        </p:nvSpPr>
        <p:spPr>
          <a:xfrm>
            <a:off x="203200" y="6452557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bg1">
                  <a:lumMod val="9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51519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65644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AFED539-7A0C-4F8A-8495-6A8E3D661E39}"/>
              </a:ext>
            </a:extLst>
          </p:cNvPr>
          <p:cNvSpPr txBox="1">
            <a:spLocks/>
          </p:cNvSpPr>
          <p:nvPr/>
        </p:nvSpPr>
        <p:spPr>
          <a:xfrm>
            <a:off x="11266200" y="6426817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54335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2526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51407"/>
            <a:ext cx="11493416" cy="69752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>
                    <a:lumMod val="95000"/>
                  </a:schemeClr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3A306C4-3A68-0EB3-2728-06B55630D1F5}"/>
              </a:ext>
            </a:extLst>
          </p:cNvPr>
          <p:cNvSpPr txBox="1">
            <a:spLocks/>
          </p:cNvSpPr>
          <p:nvPr userDrawn="1"/>
        </p:nvSpPr>
        <p:spPr>
          <a:xfrm>
            <a:off x="9003501" y="634904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E7A87C-EB39-79DC-0D03-7FC3A270AA41}"/>
              </a:ext>
            </a:extLst>
          </p:cNvPr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E3A6DC-DD3C-92EC-1999-AAB1F2A1E133}"/>
              </a:ext>
            </a:extLst>
          </p:cNvPr>
          <p:cNvSpPr txBox="1"/>
          <p:nvPr userDrawn="1"/>
        </p:nvSpPr>
        <p:spPr>
          <a:xfrm>
            <a:off x="203200" y="6452557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bg1">
                  <a:lumMod val="9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389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0878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1948C-F78D-DC4C-A1EF-B60088F9E291}"/>
              </a:ext>
            </a:extLst>
          </p:cNvPr>
          <p:cNvSpPr txBox="1"/>
          <p:nvPr/>
        </p:nvSpPr>
        <p:spPr>
          <a:xfrm>
            <a:off x="5706641" y="6400800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9DC59-6643-8CF1-689F-CF8E4A3ADEE3}"/>
              </a:ext>
            </a:extLst>
          </p:cNvPr>
          <p:cNvSpPr txBox="1">
            <a:spLocks/>
          </p:cNvSpPr>
          <p:nvPr userDrawn="1"/>
        </p:nvSpPr>
        <p:spPr>
          <a:xfrm>
            <a:off x="9131883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6860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4F80A-F44C-9344-BA8B-96F15CFED785}"/>
              </a:ext>
            </a:extLst>
          </p:cNvPr>
          <p:cNvSpPr txBox="1"/>
          <p:nvPr/>
        </p:nvSpPr>
        <p:spPr>
          <a:xfrm>
            <a:off x="5706641" y="6400800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9B7A6-190B-D812-5537-1626BF95FDBA}"/>
              </a:ext>
            </a:extLst>
          </p:cNvPr>
          <p:cNvSpPr txBox="1"/>
          <p:nvPr userDrawn="1"/>
        </p:nvSpPr>
        <p:spPr>
          <a:xfrm>
            <a:off x="203200" y="6452557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bg1">
                  <a:lumMod val="9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4023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842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0702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3544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4664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1059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3"/>
            <a:ext cx="2844800" cy="365125"/>
          </a:xfrm>
        </p:spPr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1629"/>
            <a:ext cx="3484184" cy="24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7992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3853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bg1">
                    <a:lumMod val="95000"/>
                  </a:schemeClr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D184-D9D5-DC49-B522-3143ABA8AF2D}"/>
              </a:ext>
            </a:extLst>
          </p:cNvPr>
          <p:cNvSpPr txBox="1"/>
          <p:nvPr/>
        </p:nvSpPr>
        <p:spPr>
          <a:xfrm>
            <a:off x="5706641" y="6400800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bg1">
                  <a:lumMod val="9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55D6A-C85D-7CE0-720F-06680BB03A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A249D3-1605-01AA-1C17-6A008B9B5235}"/>
              </a:ext>
            </a:extLst>
          </p:cNvPr>
          <p:cNvSpPr txBox="1">
            <a:spLocks/>
          </p:cNvSpPr>
          <p:nvPr userDrawn="1"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2DC1FDE-5BCD-257D-6D5F-32655D87F1EE}"/>
              </a:ext>
            </a:extLst>
          </p:cNvPr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31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AFED539-7A0C-4F8A-8495-6A8E3D661E39}"/>
              </a:ext>
            </a:extLst>
          </p:cNvPr>
          <p:cNvSpPr txBox="1">
            <a:spLocks/>
          </p:cNvSpPr>
          <p:nvPr/>
        </p:nvSpPr>
        <p:spPr>
          <a:xfrm>
            <a:off x="11249750" y="6412470"/>
            <a:ext cx="275074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9CFED2-BEB7-DD71-83E2-65977EF03BA6}"/>
              </a:ext>
            </a:extLst>
          </p:cNvPr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92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D69C65-71F0-4FBD-CCA1-88A96E1E5513}"/>
              </a:ext>
            </a:extLst>
          </p:cNvPr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183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</a:defRPr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6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</a:defRPr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6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48940-A0C2-E588-84FC-77F24BE958A2}"/>
              </a:ext>
            </a:extLst>
          </p:cNvPr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5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1948C-F78D-DC4C-A1EF-B60088F9E291}"/>
              </a:ext>
            </a:extLst>
          </p:cNvPr>
          <p:cNvSpPr txBox="1"/>
          <p:nvPr/>
        </p:nvSpPr>
        <p:spPr>
          <a:xfrm>
            <a:off x="5706641" y="6400800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bg1">
                  <a:lumMod val="9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33CD4-17F6-911F-FEFB-FD8C840B9B3C}"/>
              </a:ext>
            </a:extLst>
          </p:cNvPr>
          <p:cNvSpPr txBox="1">
            <a:spLocks/>
          </p:cNvSpPr>
          <p:nvPr userDrawn="1"/>
        </p:nvSpPr>
        <p:spPr>
          <a:xfrm>
            <a:off x="9003501" y="634904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6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4F80A-F44C-9344-BA8B-96F15CFED785}"/>
              </a:ext>
            </a:extLst>
          </p:cNvPr>
          <p:cNvSpPr txBox="1"/>
          <p:nvPr/>
        </p:nvSpPr>
        <p:spPr>
          <a:xfrm>
            <a:off x="203200" y="6452557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bg1">
                  <a:lumMod val="9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92BFD07-BF7D-5C8D-E013-1A11CECDE042}"/>
              </a:ext>
            </a:extLst>
          </p:cNvPr>
          <p:cNvSpPr txBox="1">
            <a:spLocks/>
          </p:cNvSpPr>
          <p:nvPr userDrawn="1"/>
        </p:nvSpPr>
        <p:spPr>
          <a:xfrm>
            <a:off x="9003501" y="634904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4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4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0CB436ED-10AB-5347-84C7-62D5F29D8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2" r:id="rId14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4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7.png"/><Relationship Id="rId10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51.png"/><Relationship Id="rId3" Type="http://schemas.openxmlformats.org/officeDocument/2006/relationships/image" Target="../media/image31.png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10" Type="http://schemas.openxmlformats.org/officeDocument/2006/relationships/image" Target="../media/image33.png"/><Relationship Id="rId9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9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6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7.png"/><Relationship Id="rId4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60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NULL"/><Relationship Id="rId1" Type="http://schemas.openxmlformats.org/officeDocument/2006/relationships/slideLayout" Target="../slideLayouts/slideLayout1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F98B88-F8E1-574E-8A57-3D2BA71851F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14400" y="143193"/>
            <a:ext cx="10363200" cy="64837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Decision Trees - Classification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54B00-76B7-600C-ADCE-3A9AB67D65C0}"/>
              </a:ext>
            </a:extLst>
          </p:cNvPr>
          <p:cNvSpPr txBox="1"/>
          <p:nvPr/>
        </p:nvSpPr>
        <p:spPr>
          <a:xfrm>
            <a:off x="8983362" y="5934670"/>
            <a:ext cx="3028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Daniel Eldridge</a:t>
            </a:r>
          </a:p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Grand Teton National 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8D6A-E1E6-61F0-ADC5-8CD0F9C8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4D1C-035A-AFDF-0C40-CA2EC57D3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works well when the classification boundary has a nice simple geometry, but what about these?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85213-9113-6274-6F5B-75759328F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46"/>
          <a:stretch/>
        </p:blipFill>
        <p:spPr>
          <a:xfrm>
            <a:off x="999493" y="2294289"/>
            <a:ext cx="9275089" cy="42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3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Splitting Criteria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42DA8-57FF-46AF-8FBA-E0A9295BC261}"/>
              </a:ext>
            </a:extLst>
          </p:cNvPr>
          <p:cNvSpPr txBox="1"/>
          <p:nvPr/>
        </p:nvSpPr>
        <p:spPr>
          <a:xfrm>
            <a:off x="817952" y="1503179"/>
            <a:ext cx="1055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Karla" pitchFamily="2" charset="0"/>
              </a:rPr>
              <a:t>Question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: How did we choose the splitting criteria for this regression tree?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AC8169-7109-5DC5-2D37-58C50D75DBD4}"/>
              </a:ext>
            </a:extLst>
          </p:cNvPr>
          <p:cNvGrpSpPr/>
          <p:nvPr/>
        </p:nvGrpSpPr>
        <p:grpSpPr>
          <a:xfrm>
            <a:off x="7992390" y="2641600"/>
            <a:ext cx="3171378" cy="2097425"/>
            <a:chOff x="7992390" y="2641600"/>
            <a:chExt cx="3171378" cy="2097425"/>
          </a:xfrm>
        </p:grpSpPr>
        <p:sp>
          <p:nvSpPr>
            <p:cNvPr id="20" name="Rounded Rectangle 34">
              <a:extLst>
                <a:ext uri="{FF2B5EF4-FFF2-40B4-BE49-F238E27FC236}">
                  <a16:creationId xmlns:a16="http://schemas.microsoft.com/office/drawing/2014/main" id="{5DC6BE55-7FCB-FBB7-7B22-E10C1D049C8C}"/>
                </a:ext>
              </a:extLst>
            </p:cNvPr>
            <p:cNvSpPr/>
            <p:nvPr/>
          </p:nvSpPr>
          <p:spPr>
            <a:xfrm>
              <a:off x="9009454" y="2641600"/>
              <a:ext cx="1690992" cy="47581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arla" pitchFamily="2" charset="0"/>
                </a:rPr>
                <a:t>x &gt; 6.5?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5A89E88-B0EC-D378-75FB-FC0688A19C55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729605" y="3117416"/>
              <a:ext cx="1125345" cy="89184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1005782-1085-9CAB-DEA5-FAAA6FF8F99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9854950" y="3117416"/>
              <a:ext cx="1142262" cy="89184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ounded Rectangle 34">
              <a:extLst>
                <a:ext uri="{FF2B5EF4-FFF2-40B4-BE49-F238E27FC236}">
                  <a16:creationId xmlns:a16="http://schemas.microsoft.com/office/drawing/2014/main" id="{19AB9A3D-08EB-CD97-880A-AB6F781829E1}"/>
                </a:ext>
              </a:extLst>
            </p:cNvPr>
            <p:cNvSpPr/>
            <p:nvPr/>
          </p:nvSpPr>
          <p:spPr>
            <a:xfrm>
              <a:off x="7992390" y="4002856"/>
              <a:ext cx="1690992" cy="736169"/>
            </a:xfrm>
            <a:prstGeom prst="round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Predict mean (y) =</a:t>
              </a:r>
              <a:r>
                <a:rPr lang="en-US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i="0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-0.008</a:t>
              </a:r>
              <a:endPara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A5D93E-D326-F5D3-13AA-FDB759C99695}"/>
                </a:ext>
              </a:extLst>
            </p:cNvPr>
            <p:cNvSpPr txBox="1"/>
            <p:nvPr/>
          </p:nvSpPr>
          <p:spPr>
            <a:xfrm>
              <a:off x="10612014" y="324433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itchFamily="2" charset="0"/>
                </a:rPr>
                <a:t>Yes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B5C741-B757-411D-03F4-2F80469CB019}"/>
                </a:ext>
              </a:extLst>
            </p:cNvPr>
            <p:cNvSpPr txBox="1"/>
            <p:nvPr/>
          </p:nvSpPr>
          <p:spPr>
            <a:xfrm>
              <a:off x="8729605" y="3221451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itchFamily="2" charset="0"/>
                </a:rPr>
                <a:t>No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323658-FEE5-0B21-EAE5-C9FC60E2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2514600"/>
            <a:ext cx="7644383" cy="279657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F71F6E-64EC-8E32-2F47-FD3F73714012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0377327" y="4643062"/>
            <a:ext cx="511609" cy="827219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A0FD3C-5EFE-4D2A-67D1-E2FC3AB34C2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0888936" y="4643062"/>
            <a:ext cx="693940" cy="827219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FFC4D2-1E3D-ED2B-0C9F-054A47849067}"/>
              </a:ext>
            </a:extLst>
          </p:cNvPr>
          <p:cNvSpPr txBox="1"/>
          <p:nvPr/>
        </p:nvSpPr>
        <p:spPr>
          <a:xfrm>
            <a:off x="9930984" y="480089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14FE5-6DCB-1693-0341-ED01B769F4CF}"/>
              </a:ext>
            </a:extLst>
          </p:cNvPr>
          <p:cNvSpPr txBox="1"/>
          <p:nvPr/>
        </p:nvSpPr>
        <p:spPr>
          <a:xfrm>
            <a:off x="11159003" y="4744398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Yes</a:t>
            </a:r>
          </a:p>
        </p:txBody>
      </p:sp>
      <p:sp>
        <p:nvSpPr>
          <p:cNvPr id="9" name="Rounded Rectangle 34">
            <a:extLst>
              <a:ext uri="{FF2B5EF4-FFF2-40B4-BE49-F238E27FC236}">
                <a16:creationId xmlns:a16="http://schemas.microsoft.com/office/drawing/2014/main" id="{D167B3EB-97DD-D30B-A4DC-904776AB709A}"/>
              </a:ext>
            </a:extLst>
          </p:cNvPr>
          <p:cNvSpPr/>
          <p:nvPr/>
        </p:nvSpPr>
        <p:spPr>
          <a:xfrm>
            <a:off x="9810214" y="5470281"/>
            <a:ext cx="1134226" cy="73616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Predict mean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le 34">
            <a:extLst>
              <a:ext uri="{FF2B5EF4-FFF2-40B4-BE49-F238E27FC236}">
                <a16:creationId xmlns:a16="http://schemas.microsoft.com/office/drawing/2014/main" id="{76FA3BC0-C56C-C1EF-1769-97F738783757}"/>
              </a:ext>
            </a:extLst>
          </p:cNvPr>
          <p:cNvSpPr/>
          <p:nvPr/>
        </p:nvSpPr>
        <p:spPr>
          <a:xfrm>
            <a:off x="11015763" y="5470281"/>
            <a:ext cx="1134226" cy="73616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Predict mean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le 34">
            <a:extLst>
              <a:ext uri="{FF2B5EF4-FFF2-40B4-BE49-F238E27FC236}">
                <a16:creationId xmlns:a16="http://schemas.microsoft.com/office/drawing/2014/main" id="{C0F55795-1A11-7743-88D5-616C77BD7FD2}"/>
              </a:ext>
            </a:extLst>
          </p:cNvPr>
          <p:cNvSpPr/>
          <p:nvPr/>
        </p:nvSpPr>
        <p:spPr>
          <a:xfrm>
            <a:off x="10127551" y="4071405"/>
            <a:ext cx="1690992" cy="47581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itchFamily="2" charset="0"/>
              </a:rPr>
              <a:t>x &gt; 7.5?</a:t>
            </a:r>
          </a:p>
        </p:txBody>
      </p:sp>
    </p:spTree>
    <p:extLst>
      <p:ext uri="{BB962C8B-B14F-4D97-AF65-F5344CB8AC3E}">
        <p14:creationId xmlns:p14="http://schemas.microsoft.com/office/powerpoint/2010/main" val="424254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5E89BD1-B3FE-85C3-DD04-8E4957E5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2514600"/>
            <a:ext cx="7644383" cy="2796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Regression Tree (max_depth = 2)</a:t>
            </a:r>
          </a:p>
        </p:txBody>
      </p:sp>
      <p:sp>
        <p:nvSpPr>
          <p:cNvPr id="13" name="Rounded Rectangle 34">
            <a:extLst>
              <a:ext uri="{FF2B5EF4-FFF2-40B4-BE49-F238E27FC236}">
                <a16:creationId xmlns:a16="http://schemas.microsoft.com/office/drawing/2014/main" id="{BD1BB473-B238-4E1A-BA4D-58181006FB2E}"/>
              </a:ext>
            </a:extLst>
          </p:cNvPr>
          <p:cNvSpPr/>
          <p:nvPr/>
        </p:nvSpPr>
        <p:spPr>
          <a:xfrm>
            <a:off x="7461003" y="5418909"/>
            <a:ext cx="1134226" cy="73616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Predict mean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ounded Rectangle 34">
            <a:extLst>
              <a:ext uri="{FF2B5EF4-FFF2-40B4-BE49-F238E27FC236}">
                <a16:creationId xmlns:a16="http://schemas.microsoft.com/office/drawing/2014/main" id="{4F83A630-B0B6-47DE-BA75-5122A34E6DE1}"/>
              </a:ext>
            </a:extLst>
          </p:cNvPr>
          <p:cNvSpPr/>
          <p:nvPr/>
        </p:nvSpPr>
        <p:spPr>
          <a:xfrm>
            <a:off x="7999870" y="4038842"/>
            <a:ext cx="1690992" cy="47581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itchFamily="2" charset="0"/>
              </a:rPr>
              <a:t>x &gt; 3.5?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182CD4-E2B1-4DA1-8D9F-B8061267170B}"/>
              </a:ext>
            </a:extLst>
          </p:cNvPr>
          <p:cNvCxnSpPr>
            <a:cxnSpLocks/>
          </p:cNvCxnSpPr>
          <p:nvPr/>
        </p:nvCxnSpPr>
        <p:spPr>
          <a:xfrm flipH="1">
            <a:off x="8223476" y="4608516"/>
            <a:ext cx="557955" cy="810393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6F0826-7047-4B71-8329-B819A80586EC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8865296" y="4643062"/>
            <a:ext cx="332707" cy="79322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CC4AF24-9370-4E3B-BB65-FAF1F9B22D15}"/>
              </a:ext>
            </a:extLst>
          </p:cNvPr>
          <p:cNvSpPr txBox="1"/>
          <p:nvPr/>
        </p:nvSpPr>
        <p:spPr>
          <a:xfrm>
            <a:off x="7979090" y="4744398"/>
            <a:ext cx="5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385DAB-BE0A-4F73-8635-FB13FED86864}"/>
              </a:ext>
            </a:extLst>
          </p:cNvPr>
          <p:cNvSpPr txBox="1"/>
          <p:nvPr/>
        </p:nvSpPr>
        <p:spPr>
          <a:xfrm>
            <a:off x="9051498" y="468733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Yes</a:t>
            </a:r>
          </a:p>
        </p:txBody>
      </p:sp>
      <p:sp>
        <p:nvSpPr>
          <p:cNvPr id="49" name="Rounded Rectangle 34">
            <a:extLst>
              <a:ext uri="{FF2B5EF4-FFF2-40B4-BE49-F238E27FC236}">
                <a16:creationId xmlns:a16="http://schemas.microsoft.com/office/drawing/2014/main" id="{B583A35B-CBAB-4CDB-937D-5D22F7605CE3}"/>
              </a:ext>
            </a:extLst>
          </p:cNvPr>
          <p:cNvSpPr/>
          <p:nvPr/>
        </p:nvSpPr>
        <p:spPr>
          <a:xfrm>
            <a:off x="8630890" y="5436282"/>
            <a:ext cx="1134226" cy="73616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Predict mean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9985B7-54FF-5E4B-B489-652B73327A84}"/>
              </a:ext>
            </a:extLst>
          </p:cNvPr>
          <p:cNvGrpSpPr/>
          <p:nvPr/>
        </p:nvGrpSpPr>
        <p:grpSpPr>
          <a:xfrm>
            <a:off x="8729605" y="2641600"/>
            <a:ext cx="2434163" cy="1367663"/>
            <a:chOff x="8729605" y="2641600"/>
            <a:chExt cx="2434163" cy="1367663"/>
          </a:xfrm>
        </p:grpSpPr>
        <p:sp>
          <p:nvSpPr>
            <p:cNvPr id="4" name="Rounded Rectangle 34">
              <a:extLst>
                <a:ext uri="{FF2B5EF4-FFF2-40B4-BE49-F238E27FC236}">
                  <a16:creationId xmlns:a16="http://schemas.microsoft.com/office/drawing/2014/main" id="{9F5D5C1C-93C8-4D49-27B3-8136D595FA01}"/>
                </a:ext>
              </a:extLst>
            </p:cNvPr>
            <p:cNvSpPr/>
            <p:nvPr/>
          </p:nvSpPr>
          <p:spPr>
            <a:xfrm>
              <a:off x="9009454" y="2641600"/>
              <a:ext cx="1690992" cy="47581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arla" pitchFamily="2" charset="0"/>
                </a:rPr>
                <a:t>x &gt; 6.5?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DAB4679-E4D5-AC77-B683-C747E8E243F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8729605" y="3117416"/>
              <a:ext cx="1125345" cy="89184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1B3159B-6E4F-836E-3017-AE0681DF35CB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9854950" y="3117416"/>
              <a:ext cx="1142262" cy="89184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B3477C-F9CC-5235-670F-E03EC799BE7B}"/>
                </a:ext>
              </a:extLst>
            </p:cNvPr>
            <p:cNvSpPr txBox="1"/>
            <p:nvPr/>
          </p:nvSpPr>
          <p:spPr>
            <a:xfrm>
              <a:off x="10612014" y="3244334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itchFamily="2" charset="0"/>
                </a:rPr>
                <a:t>Yes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BDD146-E3B7-70EB-CCCD-03B776DBE849}"/>
                </a:ext>
              </a:extLst>
            </p:cNvPr>
            <p:cNvSpPr txBox="1"/>
            <p:nvPr/>
          </p:nvSpPr>
          <p:spPr>
            <a:xfrm>
              <a:off x="8729605" y="3221451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pitchFamily="2" charset="0"/>
                </a:rPr>
                <a:t>No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54A58-A613-0331-4D93-F3495EAF2AA5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10377327" y="4643062"/>
            <a:ext cx="511609" cy="827219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DD3D03-2765-B49C-78F0-7C4A25DE43C2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10888936" y="4643062"/>
            <a:ext cx="693940" cy="827219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012276-3136-9866-A3DB-D807925EF342}"/>
              </a:ext>
            </a:extLst>
          </p:cNvPr>
          <p:cNvSpPr txBox="1"/>
          <p:nvPr/>
        </p:nvSpPr>
        <p:spPr>
          <a:xfrm>
            <a:off x="9930984" y="480089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FF905-16EF-B778-6776-CD588D5097AB}"/>
              </a:ext>
            </a:extLst>
          </p:cNvPr>
          <p:cNvSpPr txBox="1"/>
          <p:nvPr/>
        </p:nvSpPr>
        <p:spPr>
          <a:xfrm>
            <a:off x="11159003" y="4744398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Yes</a:t>
            </a:r>
          </a:p>
        </p:txBody>
      </p:sp>
      <p:sp>
        <p:nvSpPr>
          <p:cNvPr id="31" name="Rounded Rectangle 34">
            <a:extLst>
              <a:ext uri="{FF2B5EF4-FFF2-40B4-BE49-F238E27FC236}">
                <a16:creationId xmlns:a16="http://schemas.microsoft.com/office/drawing/2014/main" id="{E898BDDB-DD4B-2511-7D59-51998FE0AF7A}"/>
              </a:ext>
            </a:extLst>
          </p:cNvPr>
          <p:cNvSpPr/>
          <p:nvPr/>
        </p:nvSpPr>
        <p:spPr>
          <a:xfrm>
            <a:off x="9810214" y="5470281"/>
            <a:ext cx="1134226" cy="73616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Predict mean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ounded Rectangle 34">
            <a:extLst>
              <a:ext uri="{FF2B5EF4-FFF2-40B4-BE49-F238E27FC236}">
                <a16:creationId xmlns:a16="http://schemas.microsoft.com/office/drawing/2014/main" id="{9A5BA168-2EEE-B819-5BE3-D514D2550374}"/>
              </a:ext>
            </a:extLst>
          </p:cNvPr>
          <p:cNvSpPr/>
          <p:nvPr/>
        </p:nvSpPr>
        <p:spPr>
          <a:xfrm>
            <a:off x="11015763" y="5470281"/>
            <a:ext cx="1134226" cy="73616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Predict mean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ounded Rectangle 34">
            <a:extLst>
              <a:ext uri="{FF2B5EF4-FFF2-40B4-BE49-F238E27FC236}">
                <a16:creationId xmlns:a16="http://schemas.microsoft.com/office/drawing/2014/main" id="{5D6847D4-A211-D7DC-B5BD-2C932C9109ED}"/>
              </a:ext>
            </a:extLst>
          </p:cNvPr>
          <p:cNvSpPr/>
          <p:nvPr/>
        </p:nvSpPr>
        <p:spPr>
          <a:xfrm>
            <a:off x="10127551" y="4071405"/>
            <a:ext cx="1690992" cy="47581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itchFamily="2" charset="0"/>
              </a:rPr>
              <a:t>x &gt; 7.5?</a:t>
            </a:r>
          </a:p>
        </p:txBody>
      </p:sp>
    </p:spTree>
    <p:extLst>
      <p:ext uri="{BB962C8B-B14F-4D97-AF65-F5344CB8AC3E}">
        <p14:creationId xmlns:p14="http://schemas.microsoft.com/office/powerpoint/2010/main" val="14154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2" grpId="0"/>
      <p:bldP spid="23" grpId="0"/>
      <p:bldP spid="4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Regression Tree (max_depth = 5)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EF15870-9739-1D7D-8302-E39E08753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33" y="1334197"/>
            <a:ext cx="8526933" cy="31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6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Regression Tree (max_depth = 10)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139861F-A573-DC26-AC21-4BCE95D8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978" y="1172271"/>
            <a:ext cx="8344044" cy="30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797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290" y="1301583"/>
            <a:ext cx="5005410" cy="1041567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Most of the stopping conditions we saw for classification trees can also be applied to regression.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9B6D471-8570-90BF-088B-9D99BB49BA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290" y="2562226"/>
                <a:ext cx="5805510" cy="2107962"/>
              </a:xfrm>
              <a:prstGeom prst="rect">
                <a:avLst/>
              </a:prstGeom>
              <a:ln>
                <a:noFill/>
              </a:ln>
            </p:spPr>
            <p:txBody>
              <a:bodyPr anchor="ctr"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/>
                    </a:solidFill>
                  </a:rPr>
                  <a:t>In the place of purity gain, we can instead compute </a:t>
                </a:r>
                <a:r>
                  <a:rPr lang="en-US" sz="24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accuracy gain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(in this case </a:t>
                </a:r>
                <a:r>
                  <a:rPr lang="en-US" sz="24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MSE reduction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) </a:t>
                </a:r>
                <a:r>
                  <a:rPr lang="en-US" sz="2400" dirty="0">
                    <a:solidFill>
                      <a:schemeClr val="bg1"/>
                    </a:solidFill>
                  </a:rPr>
                  <a:t>for splitting a region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𝑅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9B6D471-8570-90BF-088B-9D99BB49B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90" y="2562226"/>
                <a:ext cx="5805510" cy="2107962"/>
              </a:xfrm>
              <a:prstGeom prst="rect">
                <a:avLst/>
              </a:prstGeom>
              <a:blipFill>
                <a:blip r:embed="rId2"/>
                <a:stretch>
                  <a:fillRect l="-1681" r="-28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erson in a suit and tie&#10;&#10;Description automatically generated">
            <a:extLst>
              <a:ext uri="{FF2B5EF4-FFF2-40B4-BE49-F238E27FC236}">
                <a16:creationId xmlns:a16="http://schemas.microsoft.com/office/drawing/2014/main" id="{DF46DC77-546C-950D-5356-8FF0FA1AE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2" y="1461987"/>
            <a:ext cx="5177593" cy="2200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CC14E62A-C22F-9244-EA82-973002BBEA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543" y="4956817"/>
                <a:ext cx="10327008" cy="878391"/>
              </a:xfrm>
              <a:prstGeom prst="rect">
                <a:avLst/>
              </a:prstGeom>
              <a:ln>
                <a:noFill/>
              </a:ln>
            </p:spPr>
            <p:txBody>
              <a:bodyPr anchor="ctr"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  <m:d>
                            <m:d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CC14E62A-C22F-9244-EA82-973002BBE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43" y="4956817"/>
                <a:ext cx="10327008" cy="878391"/>
              </a:xfrm>
              <a:prstGeom prst="rect">
                <a:avLst/>
              </a:prstGeom>
              <a:blipFill>
                <a:blip r:embed="rId4"/>
                <a:stretch>
                  <a:fillRect t="-2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B5D409E0-A054-C405-6E1F-BF74EA11E405}"/>
              </a:ext>
            </a:extLst>
          </p:cNvPr>
          <p:cNvSpPr/>
          <p:nvPr/>
        </p:nvSpPr>
        <p:spPr>
          <a:xfrm rot="5400000">
            <a:off x="5014297" y="5343676"/>
            <a:ext cx="285074" cy="1293708"/>
          </a:xfrm>
          <a:prstGeom prst="rightBrac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Karla" panose="020B0004030503030003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80017A-CDAA-8783-FBAA-0F41633C6859}"/>
              </a:ext>
            </a:extLst>
          </p:cNvPr>
          <p:cNvSpPr txBox="1"/>
          <p:nvPr/>
        </p:nvSpPr>
        <p:spPr>
          <a:xfrm>
            <a:off x="4042620" y="6146086"/>
            <a:ext cx="222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Karla"/>
              </a:rPr>
              <a:t>MSE without split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D9D47705-6A8E-275F-7F4E-0B93A6D8917C}"/>
              </a:ext>
            </a:extLst>
          </p:cNvPr>
          <p:cNvSpPr/>
          <p:nvPr/>
        </p:nvSpPr>
        <p:spPr>
          <a:xfrm rot="5400000">
            <a:off x="8570294" y="3718669"/>
            <a:ext cx="285074" cy="4531359"/>
          </a:xfrm>
          <a:prstGeom prst="rightBrac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Karla" panose="020B0004030503030003" pitchFamily="34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CD3851-DB95-66F7-885C-08A787B898C7}"/>
              </a:ext>
            </a:extLst>
          </p:cNvPr>
          <p:cNvSpPr txBox="1"/>
          <p:nvPr/>
        </p:nvSpPr>
        <p:spPr>
          <a:xfrm>
            <a:off x="7598617" y="6140091"/>
            <a:ext cx="222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Karla"/>
              </a:rPr>
              <a:t>MSE after split</a:t>
            </a:r>
          </a:p>
        </p:txBody>
      </p:sp>
    </p:spTree>
    <p:extLst>
      <p:ext uri="{BB962C8B-B14F-4D97-AF65-F5344CB8AC3E}">
        <p14:creationId xmlns:p14="http://schemas.microsoft.com/office/powerpoint/2010/main" val="249707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uiExpand="1" build="p"/>
      <p:bldP spid="22" grpId="0" uiExpand="1" build="p"/>
      <p:bldP spid="23" grpId="0" animBg="1"/>
      <p:bldP spid="24" grpId="0"/>
      <p:bldP spid="25" grpId="0" animBg="1"/>
      <p:bldP spid="2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290C1D-D951-9AC7-AF24-8D1847A1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320" y="1556824"/>
            <a:ext cx="9939360" cy="1181100"/>
          </a:xfrm>
        </p:spPr>
        <p:txBody>
          <a:bodyPr anchor="ctr"/>
          <a:lstStyle/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Most of the stopping conditions we saw for classification trees can also be applied to regression.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1669DE-90AA-AF5E-1057-282845460063}"/>
              </a:ext>
            </a:extLst>
          </p:cNvPr>
          <p:cNvSpPr txBox="1">
            <a:spLocks/>
          </p:cNvSpPr>
          <p:nvPr/>
        </p:nvSpPr>
        <p:spPr>
          <a:xfrm>
            <a:off x="1126320" y="3134241"/>
            <a:ext cx="3312330" cy="11811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Can you name them?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06030E-F057-49A7-0110-A7CC4782BAA4}"/>
              </a:ext>
            </a:extLst>
          </p:cNvPr>
          <p:cNvSpPr txBox="1">
            <a:spLocks/>
          </p:cNvSpPr>
          <p:nvPr/>
        </p:nvSpPr>
        <p:spPr>
          <a:xfrm>
            <a:off x="1126320" y="4358203"/>
            <a:ext cx="3312330" cy="118110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Are you even paying attention?</a:t>
            </a:r>
          </a:p>
        </p:txBody>
      </p:sp>
      <p:pic>
        <p:nvPicPr>
          <p:cNvPr id="14" name="Picture 13" descr="Cartoon of a person looking out a window&#10;&#10;Description automatically generated">
            <a:extLst>
              <a:ext uri="{FF2B5EF4-FFF2-40B4-BE49-F238E27FC236}">
                <a16:creationId xmlns:a16="http://schemas.microsoft.com/office/drawing/2014/main" id="{F9125E0D-4D42-7A4B-2100-D6217BA9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3253303"/>
            <a:ext cx="42481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5F37D9-0E0E-A7AA-B6F7-0449DECC6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54A67-01D2-6673-2137-A0620DE83F0D}"/>
              </a:ext>
            </a:extLst>
          </p:cNvPr>
          <p:cNvSpPr txBox="1"/>
          <p:nvPr/>
        </p:nvSpPr>
        <p:spPr>
          <a:xfrm>
            <a:off x="4848479" y="3105834"/>
            <a:ext cx="249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halkboard" panose="03050602040202020205" pitchFamily="66" charset="77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76774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r>
              <a:rPr lang="en-US" dirty="0">
                <a:solidFill>
                  <a:schemeClr val="bg1"/>
                </a:solidFill>
              </a:rPr>
              <a:t>Or these?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97B425-508A-ECE5-FEC1-C8905B43A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016337" y="1835150"/>
            <a:ext cx="9220202" cy="46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2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r>
              <a:rPr lang="en-US" dirty="0">
                <a:solidFill>
                  <a:schemeClr val="bg1"/>
                </a:solidFill>
              </a:rPr>
              <a:t>Or these?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097B425-508A-ECE5-FEC1-C8905B43A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016337" y="1835150"/>
            <a:ext cx="9220202" cy="4610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057EE7-6FD8-CA90-6FF4-32E94FBF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1AC528-55EB-1E3D-2162-C63C1D0579EC}"/>
              </a:ext>
            </a:extLst>
          </p:cNvPr>
          <p:cNvGrpSpPr/>
          <p:nvPr/>
        </p:nvGrpSpPr>
        <p:grpSpPr>
          <a:xfrm>
            <a:off x="3544231" y="1284487"/>
            <a:ext cx="4905375" cy="4905375"/>
            <a:chOff x="3544231" y="1284487"/>
            <a:chExt cx="4905375" cy="4905375"/>
          </a:xfrm>
        </p:grpSpPr>
        <p:pic>
          <p:nvPicPr>
            <p:cNvPr id="6" name="Picture 5" descr="A cat looking at something&#10;&#10;Description automatically generated">
              <a:extLst>
                <a:ext uri="{FF2B5EF4-FFF2-40B4-BE49-F238E27FC236}">
                  <a16:creationId xmlns:a16="http://schemas.microsoft.com/office/drawing/2014/main" id="{C17CC89E-CE00-F47F-C2D7-6E8824C8D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4231" y="1284487"/>
              <a:ext cx="4905375" cy="49053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BA69E6-5143-A829-3068-EC3660543018}"/>
                </a:ext>
              </a:extLst>
            </p:cNvPr>
            <p:cNvSpPr txBox="1"/>
            <p:nvPr/>
          </p:nvSpPr>
          <p:spPr>
            <a:xfrm>
              <a:off x="4933632" y="5666642"/>
              <a:ext cx="2572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highlight>
                    <a:srgbClr val="F9F9F9"/>
                  </a:highlight>
                  <a:latin typeface="Karla" pitchFamily="2" charset="0"/>
                </a:rPr>
                <a:t>Confused?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15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9"/>
            <a:ext cx="10535625" cy="1281786"/>
          </a:xfrm>
        </p:spPr>
        <p:txBody>
          <a:bodyPr/>
          <a:lstStyle/>
          <a:p>
            <a:pPr marL="9525" indent="1588"/>
            <a:r>
              <a:rPr lang="en-US" dirty="0">
                <a:solidFill>
                  <a:schemeClr val="bg1"/>
                </a:solidFill>
              </a:rPr>
              <a:t>In such datasets the classes are still well-separated in the feature space, but </a:t>
            </a:r>
            <a:r>
              <a:rPr lang="en-US" b="1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decision boundaries cannot easily be described by a single equation</a:t>
            </a:r>
            <a:r>
              <a:rPr lang="en-US" b="1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523875" indent="-512763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E6F12F10-2EAB-9F40-254A-2465EE248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27" t="50000"/>
          <a:stretch/>
        </p:blipFill>
        <p:spPr>
          <a:xfrm>
            <a:off x="4018110" y="2183768"/>
            <a:ext cx="4155779" cy="46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9"/>
            <a:ext cx="10535625" cy="1917866"/>
          </a:xfrm>
        </p:spPr>
        <p:txBody>
          <a:bodyPr/>
          <a:lstStyle/>
          <a:p>
            <a:pPr marL="9525" indent="1588"/>
            <a:r>
              <a:rPr lang="en-US" dirty="0">
                <a:solidFill>
                  <a:schemeClr val="bg1"/>
                </a:solidFill>
              </a:rPr>
              <a:t>Logistic regression models with linear boundaries are intuitive to interpret by examining the impact of each predictor on the log-odds of a positive classification. It is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less straightforward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interpret</a:t>
            </a:r>
            <a:r>
              <a:rPr lang="en-US" dirty="0">
                <a:solidFill>
                  <a:schemeClr val="bg1"/>
                </a:solidFill>
              </a:rPr>
              <a:t> nonlinear decision boundaries in context. </a:t>
            </a:r>
          </a:p>
          <a:p>
            <a:pPr marL="9525" indent="1588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F95FC9-01E0-81C1-A6FC-1A36AA132499}"/>
                  </a:ext>
                </a:extLst>
              </p:cNvPr>
              <p:cNvSpPr txBox="1"/>
              <p:nvPr/>
            </p:nvSpPr>
            <p:spPr>
              <a:xfrm>
                <a:off x="5057404" y="4501311"/>
                <a:ext cx="6103088" cy="528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.25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=0 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F95FC9-01E0-81C1-A6FC-1A36AA13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404" y="4501311"/>
                <a:ext cx="6103088" cy="528991"/>
              </a:xfrm>
              <a:prstGeom prst="rect">
                <a:avLst/>
              </a:prstGeom>
              <a:blipFill>
                <a:blip r:embed="rId3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871632-492D-0DC7-BAD1-76A9C4F55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68" b="54546"/>
          <a:stretch/>
        </p:blipFill>
        <p:spPr>
          <a:xfrm>
            <a:off x="2489567" y="3202605"/>
            <a:ext cx="4023528" cy="36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1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535625" cy="870117"/>
          </a:xfrm>
        </p:spPr>
        <p:txBody>
          <a:bodyPr/>
          <a:lstStyle/>
          <a:p>
            <a:pPr marL="9525" indent="1588"/>
            <a:r>
              <a:rPr lang="en-US" dirty="0">
                <a:solidFill>
                  <a:schemeClr val="bg1"/>
                </a:solidFill>
              </a:rPr>
              <a:t>The modeling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wish list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5" name="Picture 4" descr="A person in a tie&#10;&#10;Description automatically generated">
            <a:extLst>
              <a:ext uri="{FF2B5EF4-FFF2-40B4-BE49-F238E27FC236}">
                <a16:creationId xmlns:a16="http://schemas.microsoft.com/office/drawing/2014/main" id="{E2C67B43-EF00-0DC0-2968-AA247281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08" y="2276702"/>
            <a:ext cx="5476875" cy="3083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952876-11E5-8C16-0CAD-C6CF3FED20C5}"/>
              </a:ext>
            </a:extLst>
          </p:cNvPr>
          <p:cNvSpPr txBox="1"/>
          <p:nvPr/>
        </p:nvSpPr>
        <p:spPr>
          <a:xfrm>
            <a:off x="-4762" y="2276702"/>
            <a:ext cx="61007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2445" lvl="1"/>
            <a:r>
              <a:rPr lang="en-US" sz="2800" dirty="0">
                <a:solidFill>
                  <a:schemeClr val="bg1"/>
                </a:solidFill>
                <a:latin typeface="Karla" pitchFamily="2" charset="0"/>
              </a:rPr>
              <a:t>We would like to have models that</a:t>
            </a:r>
            <a:br>
              <a:rPr lang="en-US" sz="2800" dirty="0">
                <a:solidFill>
                  <a:schemeClr val="bg1"/>
                </a:solidFill>
                <a:latin typeface="Karla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Karla" pitchFamily="2" charset="0"/>
              </a:rPr>
              <a:t> </a:t>
            </a:r>
          </a:p>
          <a:p>
            <a:pPr marL="1723995" lvl="2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Karla" pitchFamily="2" charset="0"/>
              </a:rPr>
              <a:t>Allow for </a:t>
            </a:r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0"/>
              </a:rPr>
              <a:t>complex decision boundaries</a:t>
            </a:r>
            <a:r>
              <a:rPr lang="en-US" sz="2800" dirty="0">
                <a:solidFill>
                  <a:schemeClr val="bg1"/>
                </a:solidFill>
                <a:latin typeface="Karla" pitchFamily="2" charset="0"/>
              </a:rPr>
              <a:t>, and</a:t>
            </a:r>
            <a:br>
              <a:rPr lang="en-US" sz="2800" dirty="0">
                <a:solidFill>
                  <a:schemeClr val="bg1"/>
                </a:solidFill>
                <a:latin typeface="Karla" pitchFamily="2" charset="0"/>
              </a:rPr>
            </a:br>
            <a:endParaRPr lang="en-US" sz="2800" dirty="0">
              <a:solidFill>
                <a:schemeClr val="bg1"/>
              </a:solidFill>
              <a:latin typeface="Karla" pitchFamily="2" charset="0"/>
            </a:endParaRPr>
          </a:p>
          <a:p>
            <a:pPr marL="1723995" lvl="2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Karla" pitchFamily="2" charset="0"/>
              </a:rPr>
              <a:t>Are also easy to </a:t>
            </a:r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0"/>
              </a:rPr>
              <a:t>interpret. </a:t>
            </a:r>
          </a:p>
        </p:txBody>
      </p:sp>
    </p:spTree>
    <p:extLst>
      <p:ext uri="{BB962C8B-B14F-4D97-AF65-F5344CB8AC3E}">
        <p14:creationId xmlns:p14="http://schemas.microsoft.com/office/powerpoint/2010/main" val="118481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46225-526C-7895-4851-E63DB0F36C23}"/>
              </a:ext>
            </a:extLst>
          </p:cNvPr>
          <p:cNvSpPr txBox="1"/>
          <p:nvPr/>
        </p:nvSpPr>
        <p:spPr>
          <a:xfrm>
            <a:off x="3356792" y="3019845"/>
            <a:ext cx="4722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pitchFamily="2" charset="0"/>
              </a:rPr>
              <a:t>Engineering Flowchart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Interpretable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535625" cy="2816725"/>
          </a:xfrm>
        </p:spPr>
        <p:txBody>
          <a:bodyPr/>
          <a:lstStyle/>
          <a:p>
            <a:pPr marL="9525" indent="1588"/>
            <a:r>
              <a:rPr lang="en-US" dirty="0">
                <a:solidFill>
                  <a:schemeClr val="bg1"/>
                </a:solidFill>
              </a:rPr>
              <a:t>People in every walk of life have long been using interpretable models for differentiating between classes of objects and phenomena.</a:t>
            </a:r>
          </a:p>
          <a:p>
            <a:pPr marL="9525" indent="1588"/>
            <a:endParaRPr lang="en-US" dirty="0">
              <a:solidFill>
                <a:schemeClr val="bg1"/>
              </a:solidFill>
            </a:endParaRPr>
          </a:p>
          <a:p>
            <a:pPr marL="9525" indent="1588"/>
            <a:r>
              <a:rPr lang="en-US" dirty="0">
                <a:solidFill>
                  <a:schemeClr val="bg1"/>
                </a:solidFill>
              </a:rPr>
              <a:t>For example, the Engineering Flowchart:</a:t>
            </a:r>
          </a:p>
        </p:txBody>
      </p:sp>
    </p:spTree>
    <p:extLst>
      <p:ext uri="{BB962C8B-B14F-4D97-AF65-F5344CB8AC3E}">
        <p14:creationId xmlns:p14="http://schemas.microsoft.com/office/powerpoint/2010/main" val="516263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E7069-50DB-47FF-8232-79A2588EC61F}"/>
              </a:ext>
            </a:extLst>
          </p:cNvPr>
          <p:cNvSpPr txBox="1"/>
          <p:nvPr/>
        </p:nvSpPr>
        <p:spPr>
          <a:xfrm>
            <a:off x="3252620" y="149324"/>
            <a:ext cx="4722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Karla" pitchFamily="2" charset="0"/>
              </a:rPr>
              <a:t>Engineering Flowchart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20BAD2-A4C8-4937-9C19-8BA201E29834}"/>
              </a:ext>
            </a:extLst>
          </p:cNvPr>
          <p:cNvSpPr txBox="1"/>
          <p:nvPr/>
        </p:nvSpPr>
        <p:spPr>
          <a:xfrm>
            <a:off x="3126199" y="4248537"/>
            <a:ext cx="7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EEE339-1CE6-4E5B-85A6-A9BC637533AC}"/>
              </a:ext>
            </a:extLst>
          </p:cNvPr>
          <p:cNvSpPr txBox="1"/>
          <p:nvPr/>
        </p:nvSpPr>
        <p:spPr>
          <a:xfrm>
            <a:off x="4723260" y="4240306"/>
            <a:ext cx="89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F22802-E00D-4053-A0E6-F524489C4746}"/>
              </a:ext>
            </a:extLst>
          </p:cNvPr>
          <p:cNvSpPr txBox="1"/>
          <p:nvPr/>
        </p:nvSpPr>
        <p:spPr>
          <a:xfrm>
            <a:off x="2175655" y="4999709"/>
            <a:ext cx="226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No problem</a:t>
            </a:r>
          </a:p>
        </p:txBody>
      </p:sp>
      <p:pic>
        <p:nvPicPr>
          <p:cNvPr id="33" name="Picture 32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16D466A9-0514-4C41-8866-AECAAFE0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549" y="5037435"/>
            <a:ext cx="1483679" cy="123842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4E40EB-E56D-48BA-BCBC-81B644DC7259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3419002" y="4207652"/>
            <a:ext cx="908839" cy="75117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546D7E1-EAB8-4F25-9BDC-F5B50013E40D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4327841" y="4207652"/>
            <a:ext cx="944439" cy="75117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AAD8A75-72B7-A140-AA9B-675CAEDBFC17}"/>
              </a:ext>
            </a:extLst>
          </p:cNvPr>
          <p:cNvSpPr txBox="1"/>
          <p:nvPr/>
        </p:nvSpPr>
        <p:spPr>
          <a:xfrm>
            <a:off x="8380713" y="4912810"/>
            <a:ext cx="226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No problem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36DA02-742A-D245-BE72-116FADE1FA04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6237434" y="2530918"/>
            <a:ext cx="1922718" cy="80421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D6D967-4E2F-074A-83DA-1163B454BE57}"/>
              </a:ext>
            </a:extLst>
          </p:cNvPr>
          <p:cNvCxnSpPr>
            <a:cxnSpLocks/>
            <a:stCxn id="69" idx="2"/>
          </p:cNvCxnSpPr>
          <p:nvPr/>
        </p:nvCxnSpPr>
        <p:spPr>
          <a:xfrm flipH="1">
            <a:off x="4440091" y="2530918"/>
            <a:ext cx="1797343" cy="89808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E512483-4FAC-5B4A-8729-E94CC7D11409}"/>
              </a:ext>
            </a:extLst>
          </p:cNvPr>
          <p:cNvSpPr txBox="1"/>
          <p:nvPr/>
        </p:nvSpPr>
        <p:spPr>
          <a:xfrm>
            <a:off x="4440091" y="2741964"/>
            <a:ext cx="7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No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CE3EF8-FE4F-B847-AE6E-29B721423CE7}"/>
              </a:ext>
            </a:extLst>
          </p:cNvPr>
          <p:cNvSpPr txBox="1"/>
          <p:nvPr/>
        </p:nvSpPr>
        <p:spPr>
          <a:xfrm>
            <a:off x="7493435" y="2737393"/>
            <a:ext cx="89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2C795B-43C1-DA49-850A-55B992D9BDDD}"/>
              </a:ext>
            </a:extLst>
          </p:cNvPr>
          <p:cNvSpPr txBox="1"/>
          <p:nvPr/>
        </p:nvSpPr>
        <p:spPr>
          <a:xfrm>
            <a:off x="7165003" y="4204236"/>
            <a:ext cx="7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No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8EA3670-92E5-4249-B195-A99F4040EFA3}"/>
              </a:ext>
            </a:extLst>
          </p:cNvPr>
          <p:cNvSpPr txBox="1"/>
          <p:nvPr/>
        </p:nvSpPr>
        <p:spPr>
          <a:xfrm>
            <a:off x="8737209" y="4205555"/>
            <a:ext cx="89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8944A25-E317-5245-83E7-52A870E3707A}"/>
              </a:ext>
            </a:extLst>
          </p:cNvPr>
          <p:cNvCxnSpPr>
            <a:cxnSpLocks/>
            <a:stCxn id="79" idx="2"/>
          </p:cNvCxnSpPr>
          <p:nvPr/>
        </p:nvCxnSpPr>
        <p:spPr>
          <a:xfrm flipH="1">
            <a:off x="7483793" y="4151684"/>
            <a:ext cx="827552" cy="78228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6600960-938B-2A4D-B07A-17CE54C4F2B9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8311345" y="4151684"/>
            <a:ext cx="1025725" cy="78228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61A88E4-CF5B-994D-8280-DA8083366012}"/>
              </a:ext>
            </a:extLst>
          </p:cNvPr>
          <p:cNvSpPr/>
          <p:nvPr/>
        </p:nvSpPr>
        <p:spPr>
          <a:xfrm>
            <a:off x="4772420" y="1808234"/>
            <a:ext cx="2930028" cy="72268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Does it move?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7E69D30-CCDA-EA45-8549-98E56322F9F3}"/>
              </a:ext>
            </a:extLst>
          </p:cNvPr>
          <p:cNvSpPr/>
          <p:nvPr/>
        </p:nvSpPr>
        <p:spPr>
          <a:xfrm>
            <a:off x="3078787" y="3484968"/>
            <a:ext cx="2498106" cy="72268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Should it?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FD7B6F0-F82B-404E-B7E0-BFA549703AE1}"/>
              </a:ext>
            </a:extLst>
          </p:cNvPr>
          <p:cNvSpPr/>
          <p:nvPr/>
        </p:nvSpPr>
        <p:spPr>
          <a:xfrm>
            <a:off x="7062291" y="3429000"/>
            <a:ext cx="2498106" cy="72268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Should it?</a:t>
            </a:r>
          </a:p>
        </p:txBody>
      </p:sp>
      <p:pic>
        <p:nvPicPr>
          <p:cNvPr id="2" name="Picture 2" descr="WD-40 Multi-Use Product">
            <a:extLst>
              <a:ext uri="{FF2B5EF4-FFF2-40B4-BE49-F238E27FC236}">
                <a16:creationId xmlns:a16="http://schemas.microsoft.com/office/drawing/2014/main" id="{5D51CE1E-BB5A-192B-F130-493E5286B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0" r="30599"/>
          <a:stretch/>
        </p:blipFill>
        <p:spPr bwMode="auto">
          <a:xfrm>
            <a:off x="5338798" y="4789876"/>
            <a:ext cx="515816" cy="121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6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36" grpId="0"/>
      <p:bldP spid="50" grpId="0"/>
      <p:bldP spid="58" grpId="0"/>
      <p:bldP spid="65" grpId="0"/>
      <p:bldP spid="66" grpId="0"/>
      <p:bldP spid="69" grpId="0" animBg="1"/>
      <p:bldP spid="78" grpId="0" animBg="1"/>
      <p:bldP spid="7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Interpretable Models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42194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It turns out that the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simple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flow chart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in our example can be formulated as a mathematical model for classification, and this model has the properties we desire: </a:t>
            </a:r>
            <a:endParaRPr lang="en-US" sz="24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model is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interpretable</a:t>
            </a:r>
            <a:r>
              <a:rPr lang="en-US" sz="2400" dirty="0">
                <a:solidFill>
                  <a:schemeClr val="bg1"/>
                </a:solidFill>
              </a:rPr>
              <a:t> by humans.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 has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sufficiently complex</a:t>
            </a:r>
            <a:r>
              <a:rPr lang="en-US" sz="2400" dirty="0">
                <a:solidFill>
                  <a:schemeClr val="bg1"/>
                </a:solidFill>
              </a:rPr>
              <a:t> decision boundaries. 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decision boundaries are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locally linear</a:t>
            </a:r>
            <a:r>
              <a:rPr lang="en-US" sz="2400" dirty="0">
                <a:solidFill>
                  <a:schemeClr val="bg1"/>
                </a:solidFill>
              </a:rPr>
              <a:t>, which means each component of the decision boundary is simple to describe mathematically. 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Picture 4" descr="A person with a mustache&#10;&#10;Description automatically generated">
            <a:extLst>
              <a:ext uri="{FF2B5EF4-FFF2-40B4-BE49-F238E27FC236}">
                <a16:creationId xmlns:a16="http://schemas.microsoft.com/office/drawing/2014/main" id="{092436BF-0922-F955-B1D7-6EF127E22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60" y="4781549"/>
            <a:ext cx="3505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5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92" y="979097"/>
            <a:ext cx="10327008" cy="4617349"/>
          </a:xfrm>
        </p:spPr>
        <p:txBody>
          <a:bodyPr>
            <a:noAutofit/>
          </a:bodyPr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Motivation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Decision Trees – Classification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Intuition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Predictions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Splitting Criteria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Stopping Conditions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dirty="0"/>
              <a:t>Decision Trees - Regression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7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92" y="979097"/>
            <a:ext cx="10327008" cy="4617349"/>
          </a:xfrm>
        </p:spPr>
        <p:txBody>
          <a:bodyPr>
            <a:noAutofit/>
          </a:bodyPr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Motivation</a:t>
            </a:r>
            <a:r>
              <a:rPr lang="en-US" sz="2400" b="1" dirty="0"/>
              <a:t> 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Decision Trees – Classification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Intuition</a:t>
            </a:r>
            <a:r>
              <a:rPr lang="en-US" b="1" dirty="0"/>
              <a:t> 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Predictions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Splitting Criteria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Stopping Conditions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Decision Trees - Regression</a:t>
            </a:r>
          </a:p>
        </p:txBody>
      </p:sp>
    </p:spTree>
    <p:extLst>
      <p:ext uri="{BB962C8B-B14F-4D97-AF65-F5344CB8AC3E}">
        <p14:creationId xmlns:p14="http://schemas.microsoft.com/office/powerpoint/2010/main" val="18107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E4E4722-0B39-B741-92AD-E7DDCA6D32AB}"/>
              </a:ext>
            </a:extLst>
          </p:cNvPr>
          <p:cNvSpPr/>
          <p:nvPr/>
        </p:nvSpPr>
        <p:spPr>
          <a:xfrm>
            <a:off x="4779774" y="2169455"/>
            <a:ext cx="2217107" cy="60124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height &gt; 6.5?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127A6CC-626D-364F-89AD-95944384D344}"/>
              </a:ext>
            </a:extLst>
          </p:cNvPr>
          <p:cNvSpPr/>
          <p:nvPr/>
        </p:nvSpPr>
        <p:spPr>
          <a:xfrm>
            <a:off x="3446273" y="3700941"/>
            <a:ext cx="2217107" cy="60124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width &gt; 6.0?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1F8CBE0-2A75-3B40-83B5-7505024C0924}"/>
              </a:ext>
            </a:extLst>
          </p:cNvPr>
          <p:cNvSpPr/>
          <p:nvPr/>
        </p:nvSpPr>
        <p:spPr>
          <a:xfrm>
            <a:off x="6264040" y="3700941"/>
            <a:ext cx="2217107" cy="60124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width &gt; 9.5?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AD0709-667C-45C3-ACD4-758D5BA5C76B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695763" y="2770704"/>
            <a:ext cx="1192565" cy="837469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4748653-2546-4DC8-86F3-7FB786D3D573}"/>
              </a:ext>
            </a:extLst>
          </p:cNvPr>
          <p:cNvSpPr txBox="1"/>
          <p:nvPr/>
        </p:nvSpPr>
        <p:spPr>
          <a:xfrm>
            <a:off x="6630461" y="2911730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FC540A-4B6D-409B-BA50-470411F1E32C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5888328" y="2770704"/>
            <a:ext cx="1422531" cy="837469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0BC33ED-47C8-424C-8C22-BC1D39C616FC}"/>
              </a:ext>
            </a:extLst>
          </p:cNvPr>
          <p:cNvSpPr txBox="1"/>
          <p:nvPr/>
        </p:nvSpPr>
        <p:spPr>
          <a:xfrm>
            <a:off x="4664542" y="291425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0"/>
              </a:rPr>
              <a:t>No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024AC9F-9A2A-4280-9A62-60823D849AAB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3956429" y="4302190"/>
            <a:ext cx="598398" cy="958405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9EC84CF-F7D0-43F2-B501-B4ECB0AE6964}"/>
              </a:ext>
            </a:extLst>
          </p:cNvPr>
          <p:cNvSpPr txBox="1"/>
          <p:nvPr/>
        </p:nvSpPr>
        <p:spPr>
          <a:xfrm>
            <a:off x="3551541" y="4534107"/>
            <a:ext cx="5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0"/>
              </a:rPr>
              <a:t>No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D73E78-FAFA-46CF-87D9-A753F12BF7A7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4554827" y="4302190"/>
            <a:ext cx="666750" cy="958405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B7FBE0D-FF8F-4C61-AE92-44C97BF7B6DB}"/>
              </a:ext>
            </a:extLst>
          </p:cNvPr>
          <p:cNvSpPr txBox="1"/>
          <p:nvPr/>
        </p:nvSpPr>
        <p:spPr>
          <a:xfrm>
            <a:off x="5006359" y="452725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A2C5352-6DA6-4FD1-B521-51A51A8505E0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822316" y="4302190"/>
            <a:ext cx="550278" cy="87373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515F4B2-1FD6-4477-BA31-B284A4FB78DD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372594" y="4302190"/>
            <a:ext cx="695412" cy="87373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B37EC6C-15B5-4114-9F2F-76752D36142C}"/>
              </a:ext>
            </a:extLst>
          </p:cNvPr>
          <p:cNvSpPr txBox="1"/>
          <p:nvPr/>
        </p:nvSpPr>
        <p:spPr>
          <a:xfrm>
            <a:off x="6378989" y="4534107"/>
            <a:ext cx="5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0"/>
              </a:rPr>
              <a:t>No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8CF0C18-0A69-4BFD-BD37-0366D53BAB53}"/>
              </a:ext>
            </a:extLst>
          </p:cNvPr>
          <p:cNvSpPr txBox="1"/>
          <p:nvPr/>
        </p:nvSpPr>
        <p:spPr>
          <a:xfrm>
            <a:off x="7833807" y="452725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9E3188-A336-4B09-9294-BD047850AF3A}"/>
              </a:ext>
            </a:extLst>
          </p:cNvPr>
          <p:cNvCxnSpPr>
            <a:cxnSpLocks/>
          </p:cNvCxnSpPr>
          <p:nvPr/>
        </p:nvCxnSpPr>
        <p:spPr>
          <a:xfrm flipH="1">
            <a:off x="5424616" y="2770704"/>
            <a:ext cx="3882670" cy="837469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6E2DB43-30FC-4E47-8842-1E324DE62D09}"/>
              </a:ext>
            </a:extLst>
          </p:cNvPr>
          <p:cNvCxnSpPr>
            <a:cxnSpLocks/>
          </p:cNvCxnSpPr>
          <p:nvPr/>
        </p:nvCxnSpPr>
        <p:spPr>
          <a:xfrm flipH="1">
            <a:off x="7833807" y="2770704"/>
            <a:ext cx="1473479" cy="837469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D99C996-682C-46B1-8E1D-703A1EC60C85}"/>
              </a:ext>
            </a:extLst>
          </p:cNvPr>
          <p:cNvSpPr txBox="1"/>
          <p:nvPr/>
        </p:nvSpPr>
        <p:spPr>
          <a:xfrm>
            <a:off x="9271739" y="2491851"/>
            <a:ext cx="21515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Karla" pitchFamily="2" charset="0"/>
              </a:rPr>
              <a:t>Internal Nodes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5FCE1C-16EF-4612-A48A-987DE08828FB}"/>
              </a:ext>
            </a:extLst>
          </p:cNvPr>
          <p:cNvSpPr txBox="1"/>
          <p:nvPr/>
        </p:nvSpPr>
        <p:spPr>
          <a:xfrm>
            <a:off x="9462061" y="5494991"/>
            <a:ext cx="16482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Karla" pitchFamily="2" charset="0"/>
              </a:rPr>
              <a:t>Leaf Nodes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D09A9C6-A4E0-4120-A7F2-37A8D5EFDA38}"/>
              </a:ext>
            </a:extLst>
          </p:cNvPr>
          <p:cNvSpPr txBox="1"/>
          <p:nvPr/>
        </p:nvSpPr>
        <p:spPr>
          <a:xfrm>
            <a:off x="8068006" y="1673409"/>
            <a:ext cx="15279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Karla" pitchFamily="2" charset="0"/>
              </a:rPr>
              <a:t>Root node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BB02225-B473-4B6D-8141-79D1116C8A4D}"/>
              </a:ext>
            </a:extLst>
          </p:cNvPr>
          <p:cNvCxnSpPr>
            <a:cxnSpLocks/>
          </p:cNvCxnSpPr>
          <p:nvPr/>
        </p:nvCxnSpPr>
        <p:spPr>
          <a:xfrm flipH="1">
            <a:off x="7058666" y="1876496"/>
            <a:ext cx="1071125" cy="581227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944AC-3D0A-F0D1-36DC-793B51AD5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92" y="979097"/>
            <a:ext cx="10327008" cy="4617349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 decision tree to classify fruits into lemons and oranges: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863A0-A14C-0F22-A6A8-C28CFA15BF79}"/>
              </a:ext>
            </a:extLst>
          </p:cNvPr>
          <p:cNvSpPr txBox="1"/>
          <p:nvPr/>
        </p:nvSpPr>
        <p:spPr>
          <a:xfrm>
            <a:off x="9007770" y="5089699"/>
            <a:ext cx="4507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BDD569-45A0-6067-BCFC-05C44C487EF4}"/>
              </a:ext>
            </a:extLst>
          </p:cNvPr>
          <p:cNvSpPr/>
          <p:nvPr/>
        </p:nvSpPr>
        <p:spPr>
          <a:xfrm>
            <a:off x="3215730" y="5370384"/>
            <a:ext cx="873190" cy="87319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731E2-3BA5-2959-E570-74A3C74BA953}"/>
              </a:ext>
            </a:extLst>
          </p:cNvPr>
          <p:cNvSpPr/>
          <p:nvPr/>
        </p:nvSpPr>
        <p:spPr>
          <a:xfrm>
            <a:off x="6437669" y="5300877"/>
            <a:ext cx="873190" cy="87319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C913F9-70E8-F1CE-DD45-A759F37AF014}"/>
              </a:ext>
            </a:extLst>
          </p:cNvPr>
          <p:cNvGrpSpPr/>
          <p:nvPr/>
        </p:nvGrpSpPr>
        <p:grpSpPr>
          <a:xfrm rot="20700000">
            <a:off x="4716098" y="5331566"/>
            <a:ext cx="1344829" cy="866130"/>
            <a:chOff x="275303" y="3882189"/>
            <a:chExt cx="1396181" cy="89920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B2175-81F3-2EA9-ADCD-CE82750EEA67}"/>
                </a:ext>
              </a:extLst>
            </p:cNvPr>
            <p:cNvSpPr/>
            <p:nvPr/>
          </p:nvSpPr>
          <p:spPr>
            <a:xfrm>
              <a:off x="349292" y="3882189"/>
              <a:ext cx="1206792" cy="89920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729138-B0C4-7AFF-2301-3575B81CB115}"/>
                </a:ext>
              </a:extLst>
            </p:cNvPr>
            <p:cNvSpPr/>
            <p:nvPr/>
          </p:nvSpPr>
          <p:spPr>
            <a:xfrm>
              <a:off x="275303" y="4069202"/>
              <a:ext cx="1396181" cy="51411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68D451-1D18-A31E-88C6-CB5BF877EA50}"/>
              </a:ext>
            </a:extLst>
          </p:cNvPr>
          <p:cNvGrpSpPr/>
          <p:nvPr/>
        </p:nvGrpSpPr>
        <p:grpSpPr>
          <a:xfrm rot="20700000">
            <a:off x="7636279" y="5331566"/>
            <a:ext cx="1344829" cy="866130"/>
            <a:chOff x="275303" y="3882189"/>
            <a:chExt cx="1396181" cy="89920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727B28-4AF8-7007-06C8-14CDC81110D4}"/>
                </a:ext>
              </a:extLst>
            </p:cNvPr>
            <p:cNvSpPr/>
            <p:nvPr/>
          </p:nvSpPr>
          <p:spPr>
            <a:xfrm>
              <a:off x="349292" y="3882189"/>
              <a:ext cx="1206792" cy="89920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6CBFF3-D01B-8F7B-8CC0-1742ACD12315}"/>
                </a:ext>
              </a:extLst>
            </p:cNvPr>
            <p:cNvSpPr/>
            <p:nvPr/>
          </p:nvSpPr>
          <p:spPr>
            <a:xfrm>
              <a:off x="275303" y="4069202"/>
              <a:ext cx="1396181" cy="51411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180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2" grpId="0" animBg="1"/>
      <p:bldP spid="43" grpId="0" animBg="1"/>
      <p:bldP spid="31" grpId="0"/>
      <p:bldP spid="60" grpId="0"/>
      <p:bldP spid="62" grpId="0"/>
      <p:bldP spid="64" grpId="0"/>
      <p:bldP spid="67" grpId="0"/>
      <p:bldP spid="68" grpId="0"/>
      <p:bldP spid="30" grpId="0"/>
      <p:bldP spid="70" grpId="0"/>
      <p:bldP spid="83" grpId="0"/>
      <p:bldP spid="5" grpId="0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A8C09CCE-D10D-4925-A6FF-8C56434D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79462" y="2948160"/>
            <a:ext cx="4807270" cy="3658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Geometry of Flow Charts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1571FD-790B-8CD9-BD42-9E02DD5C7884}"/>
              </a:ext>
            </a:extLst>
          </p:cNvPr>
          <p:cNvSpPr txBox="1">
            <a:spLocks/>
          </p:cNvSpPr>
          <p:nvPr/>
        </p:nvSpPr>
        <p:spPr>
          <a:xfrm>
            <a:off x="542901" y="867243"/>
            <a:ext cx="10327008" cy="11522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Every </a:t>
            </a:r>
            <a:r>
              <a:rPr lang="en-US" sz="2400">
                <a:solidFill>
                  <a:schemeClr val="accent1"/>
                </a:solidFill>
              </a:rPr>
              <a:t>branch </a:t>
            </a:r>
            <a:r>
              <a:rPr lang="en-US" sz="2400">
                <a:solidFill>
                  <a:schemeClr val="bg1"/>
                </a:solidFill>
              </a:rPr>
              <a:t>of the flow chart tree corresponds to a partition of the feature space by </a:t>
            </a:r>
            <a:r>
              <a:rPr lang="en-US" sz="2400" b="1">
                <a:solidFill>
                  <a:schemeClr val="bg1"/>
                </a:solidFill>
              </a:rPr>
              <a:t>lines </a:t>
            </a:r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parallel to the axis </a:t>
            </a:r>
            <a:r>
              <a:rPr lang="en-US" sz="2400" b="1">
                <a:solidFill>
                  <a:schemeClr val="bg1"/>
                </a:solidFill>
              </a:rPr>
              <a:t>or (hyper) planes</a:t>
            </a:r>
            <a:r>
              <a:rPr lang="en-US" sz="2400">
                <a:solidFill>
                  <a:schemeClr val="bg1"/>
                </a:solidFill>
              </a:rPr>
              <a:t>. Conversely, every such partition can be written as a </a:t>
            </a:r>
            <a:r>
              <a:rPr lang="en-US" sz="2400">
                <a:solidFill>
                  <a:schemeClr val="accent1"/>
                </a:solidFill>
              </a:rPr>
              <a:t>branch of the flow chart tree</a:t>
            </a:r>
            <a:r>
              <a:rPr lang="en-US" sz="2400">
                <a:solidFill>
                  <a:schemeClr val="bg1"/>
                </a:solidFill>
              </a:rPr>
              <a:t>.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149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A8C09CCE-D10D-4925-A6FF-8C56434D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0577" y="2900203"/>
            <a:ext cx="4807270" cy="3658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Geometry of Flow Charts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D0DD256-59DE-4C7F-803F-AA922E2B8BC3}"/>
              </a:ext>
            </a:extLst>
          </p:cNvPr>
          <p:cNvCxnSpPr>
            <a:cxnSpLocks/>
          </p:cNvCxnSpPr>
          <p:nvPr/>
        </p:nvCxnSpPr>
        <p:spPr>
          <a:xfrm flipV="1">
            <a:off x="2979462" y="2951595"/>
            <a:ext cx="0" cy="2985742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861DDFE-8A27-8346-ADE0-74B6E45B6EDA}"/>
              </a:ext>
            </a:extLst>
          </p:cNvPr>
          <p:cNvSpPr/>
          <p:nvPr/>
        </p:nvSpPr>
        <p:spPr>
          <a:xfrm>
            <a:off x="8320664" y="2531215"/>
            <a:ext cx="1938445" cy="50635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height &gt; 6.5?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8A463-A8D9-ED09-C564-0A3B07D798B1}"/>
              </a:ext>
            </a:extLst>
          </p:cNvPr>
          <p:cNvSpPr txBox="1"/>
          <p:nvPr/>
        </p:nvSpPr>
        <p:spPr>
          <a:xfrm>
            <a:off x="9658080" y="3279761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77B9D9-D96F-6D18-B400-250054ACA728}"/>
              </a:ext>
            </a:extLst>
          </p:cNvPr>
          <p:cNvCxnSpPr>
            <a:cxnSpLocks/>
          </p:cNvCxnSpPr>
          <p:nvPr/>
        </p:nvCxnSpPr>
        <p:spPr>
          <a:xfrm>
            <a:off x="9289887" y="3037566"/>
            <a:ext cx="722838" cy="917823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3C6718-2A46-6EEE-05A1-27F380CFAE6B}"/>
              </a:ext>
            </a:extLst>
          </p:cNvPr>
          <p:cNvSpPr txBox="1">
            <a:spLocks/>
          </p:cNvSpPr>
          <p:nvPr/>
        </p:nvSpPr>
        <p:spPr>
          <a:xfrm>
            <a:off x="542901" y="867243"/>
            <a:ext cx="10327008" cy="11522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Every </a:t>
            </a:r>
            <a:r>
              <a:rPr lang="en-US" sz="2400">
                <a:solidFill>
                  <a:schemeClr val="accent1"/>
                </a:solidFill>
              </a:rPr>
              <a:t>branch </a:t>
            </a:r>
            <a:r>
              <a:rPr lang="en-US" sz="2400">
                <a:solidFill>
                  <a:schemeClr val="bg1"/>
                </a:solidFill>
              </a:rPr>
              <a:t>of the flow chart tree corresponds to a partition of the feature space by </a:t>
            </a:r>
            <a:r>
              <a:rPr lang="en-US" sz="2400" b="1">
                <a:solidFill>
                  <a:schemeClr val="bg1"/>
                </a:solidFill>
              </a:rPr>
              <a:t>lines </a:t>
            </a:r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parallel to the axis </a:t>
            </a:r>
            <a:r>
              <a:rPr lang="en-US" sz="2400" b="1">
                <a:solidFill>
                  <a:schemeClr val="bg1"/>
                </a:solidFill>
              </a:rPr>
              <a:t>or (hyper) planes</a:t>
            </a:r>
            <a:r>
              <a:rPr lang="en-US" sz="2400">
                <a:solidFill>
                  <a:schemeClr val="bg1"/>
                </a:solidFill>
              </a:rPr>
              <a:t>. Conversely, every such partition can be written as a </a:t>
            </a:r>
            <a:r>
              <a:rPr lang="en-US" sz="2400">
                <a:solidFill>
                  <a:schemeClr val="accent1"/>
                </a:solidFill>
              </a:rPr>
              <a:t>branch of the flow chart tree</a:t>
            </a:r>
            <a:r>
              <a:rPr lang="en-US" sz="2400">
                <a:solidFill>
                  <a:schemeClr val="bg1"/>
                </a:solidFill>
              </a:rPr>
              <a:t>.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4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A8C09CCE-D10D-4925-A6FF-8C56434D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0577" y="2900203"/>
            <a:ext cx="4807270" cy="3658433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51A2D78-5C40-425A-886D-8B10340D8DE9}"/>
              </a:ext>
            </a:extLst>
          </p:cNvPr>
          <p:cNvCxnSpPr>
            <a:cxnSpLocks/>
          </p:cNvCxnSpPr>
          <p:nvPr/>
        </p:nvCxnSpPr>
        <p:spPr>
          <a:xfrm>
            <a:off x="2994895" y="3486836"/>
            <a:ext cx="2167414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Geometry of Flow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01" y="867243"/>
            <a:ext cx="10327008" cy="115224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Every </a:t>
            </a:r>
            <a:r>
              <a:rPr lang="en-US" sz="2400" dirty="0">
                <a:solidFill>
                  <a:schemeClr val="accent1"/>
                </a:solidFill>
              </a:rPr>
              <a:t>branch </a:t>
            </a:r>
            <a:r>
              <a:rPr lang="en-US" sz="2400" dirty="0">
                <a:solidFill>
                  <a:schemeClr val="bg1"/>
                </a:solidFill>
              </a:rPr>
              <a:t>of the flow chart tree corresponds to a partition of the feature space by </a:t>
            </a:r>
            <a:r>
              <a:rPr lang="en-US" sz="2400" b="1" dirty="0">
                <a:solidFill>
                  <a:schemeClr val="bg1"/>
                </a:solidFill>
              </a:rPr>
              <a:t>lines 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parallel to the axis </a:t>
            </a:r>
            <a:r>
              <a:rPr lang="en-US" sz="2400" b="1" dirty="0">
                <a:solidFill>
                  <a:schemeClr val="bg1"/>
                </a:solidFill>
              </a:rPr>
              <a:t>or (hyper) planes</a:t>
            </a:r>
            <a:r>
              <a:rPr lang="en-US" sz="2400" dirty="0">
                <a:solidFill>
                  <a:schemeClr val="bg1"/>
                </a:solidFill>
              </a:rPr>
              <a:t>. Conversely, every such partition can be written as a </a:t>
            </a:r>
            <a:r>
              <a:rPr lang="en-US" sz="2400" dirty="0">
                <a:solidFill>
                  <a:schemeClr val="accent1"/>
                </a:solidFill>
              </a:rPr>
              <a:t>branch of the flow chart tree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D0DD256-59DE-4C7F-803F-AA922E2B8BC3}"/>
              </a:ext>
            </a:extLst>
          </p:cNvPr>
          <p:cNvCxnSpPr>
            <a:cxnSpLocks/>
          </p:cNvCxnSpPr>
          <p:nvPr/>
        </p:nvCxnSpPr>
        <p:spPr>
          <a:xfrm flipV="1">
            <a:off x="2979462" y="2951595"/>
            <a:ext cx="0" cy="2985742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Picture 4" descr="Download Lemon PNG Image for Free">
            <a:extLst>
              <a:ext uri="{FF2B5EF4-FFF2-40B4-BE49-F238E27FC236}">
                <a16:creationId xmlns:a16="http://schemas.microsoft.com/office/drawing/2014/main" id="{3C238619-6B77-4266-9E95-A8185FF2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0132">
            <a:off x="4157666" y="2998462"/>
            <a:ext cx="560853" cy="41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861DDFE-8A27-8346-ADE0-74B6E45B6EDA}"/>
              </a:ext>
            </a:extLst>
          </p:cNvPr>
          <p:cNvSpPr/>
          <p:nvPr/>
        </p:nvSpPr>
        <p:spPr>
          <a:xfrm>
            <a:off x="8320664" y="2531215"/>
            <a:ext cx="1938445" cy="5063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height &gt; 6.5?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54E0813-45E1-7048-9B05-5A00B0C96BAA}"/>
              </a:ext>
            </a:extLst>
          </p:cNvPr>
          <p:cNvSpPr/>
          <p:nvPr/>
        </p:nvSpPr>
        <p:spPr>
          <a:xfrm>
            <a:off x="9043502" y="3955389"/>
            <a:ext cx="1938445" cy="5063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width &gt; 9.5?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BB37D6-C383-1C42-A1FF-5AA2EAB10A05}"/>
              </a:ext>
            </a:extLst>
          </p:cNvPr>
          <p:cNvSpPr txBox="1"/>
          <p:nvPr/>
        </p:nvSpPr>
        <p:spPr>
          <a:xfrm>
            <a:off x="9658080" y="3279761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7E432E-EFE1-414D-B976-0DA2E4022C88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>
            <a:off x="9289887" y="3037566"/>
            <a:ext cx="722838" cy="917823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8D31F26-AC7B-5548-B6C7-60D91B0EC47C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0012725" y="4461740"/>
            <a:ext cx="608008" cy="735829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32B874-E532-1E48-A901-BFB58F0848E0}"/>
              </a:ext>
            </a:extLst>
          </p:cNvPr>
          <p:cNvSpPr txBox="1"/>
          <p:nvPr/>
        </p:nvSpPr>
        <p:spPr>
          <a:xfrm>
            <a:off x="10359833" y="461940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pic>
        <p:nvPicPr>
          <p:cNvPr id="75" name="Picture 4" descr="Download Lemon PNG Image for Free">
            <a:extLst>
              <a:ext uri="{FF2B5EF4-FFF2-40B4-BE49-F238E27FC236}">
                <a16:creationId xmlns:a16="http://schemas.microsoft.com/office/drawing/2014/main" id="{3DAE4BEE-F6F9-B549-A406-9D5E6230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0132">
            <a:off x="10323295" y="5296051"/>
            <a:ext cx="956090" cy="68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1668E39-0582-1D1B-EFBF-2E05872E3156}"/>
              </a:ext>
            </a:extLst>
          </p:cNvPr>
          <p:cNvSpPr/>
          <p:nvPr/>
        </p:nvSpPr>
        <p:spPr>
          <a:xfrm>
            <a:off x="5696040" y="2094735"/>
            <a:ext cx="2019105" cy="1401742"/>
          </a:xfrm>
          <a:prstGeom prst="wedgeRoundRectCallout">
            <a:avLst>
              <a:gd name="adj1" fmla="val -101340"/>
              <a:gd name="adj2" fmla="val 297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Karla" pitchFamily="2" charset="77"/>
              </a:rPr>
              <a:t>The majority here are lemons. Let us call everything that fall in this area lemon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ED2D99D-FD8D-087A-DCF6-5446CCEE4732}"/>
              </a:ext>
            </a:extLst>
          </p:cNvPr>
          <p:cNvSpPr/>
          <p:nvPr/>
        </p:nvSpPr>
        <p:spPr>
          <a:xfrm>
            <a:off x="4585926" y="5268876"/>
            <a:ext cx="2576910" cy="1401742"/>
          </a:xfrm>
          <a:prstGeom prst="wedgeRoundRectCallout">
            <a:avLst>
              <a:gd name="adj1" fmla="val -95767"/>
              <a:gd name="adj2" fmla="val -98725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Karla" pitchFamily="2" charset="77"/>
              </a:rPr>
              <a:t>The majority here are oranges. Let us call everything that fall in this area an orange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46CB24-0272-5E55-9BF4-C151778BD0D3}"/>
              </a:ext>
            </a:extLst>
          </p:cNvPr>
          <p:cNvCxnSpPr>
            <a:cxnSpLocks/>
          </p:cNvCxnSpPr>
          <p:nvPr/>
        </p:nvCxnSpPr>
        <p:spPr>
          <a:xfrm flipH="1">
            <a:off x="9531610" y="4461740"/>
            <a:ext cx="481115" cy="735829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E08214-2756-B1EA-67D4-8D0AEF6C9905}"/>
              </a:ext>
            </a:extLst>
          </p:cNvPr>
          <p:cNvSpPr txBox="1"/>
          <p:nvPr/>
        </p:nvSpPr>
        <p:spPr>
          <a:xfrm>
            <a:off x="9259783" y="4626623"/>
            <a:ext cx="48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No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B027F9-B6D8-6306-207C-A17F9922E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561" y="5189357"/>
            <a:ext cx="968536" cy="9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70" grpId="0"/>
      <p:bldP spid="5" grpId="0" animBg="1"/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B3352-DF0E-1771-C9A8-19CA6F4C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3420" y="2893103"/>
            <a:ext cx="4807270" cy="3658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Geometry of Flow Charts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C61294-FA4A-7F4E-A0DD-C6EBB979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429" y="3863892"/>
            <a:ext cx="741439" cy="7414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6524051-7EF6-F742-A029-BE2B5A18D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53" y="4955286"/>
            <a:ext cx="741439" cy="741439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10CC459-9D0D-4F44-B26D-639ADA019BEE}"/>
              </a:ext>
            </a:extLst>
          </p:cNvPr>
          <p:cNvCxnSpPr>
            <a:cxnSpLocks/>
          </p:cNvCxnSpPr>
          <p:nvPr/>
        </p:nvCxnSpPr>
        <p:spPr>
          <a:xfrm>
            <a:off x="1187596" y="4827928"/>
            <a:ext cx="1807299" cy="0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Picture 4" descr="Download Lemon PNG Image for Free">
            <a:extLst>
              <a:ext uri="{FF2B5EF4-FFF2-40B4-BE49-F238E27FC236}">
                <a16:creationId xmlns:a16="http://schemas.microsoft.com/office/drawing/2014/main" id="{3C238619-6B77-4266-9E95-A8185FF2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0132">
            <a:off x="4209713" y="3005200"/>
            <a:ext cx="560853" cy="41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Download Lemon PNG Image for Free">
            <a:extLst>
              <a:ext uri="{FF2B5EF4-FFF2-40B4-BE49-F238E27FC236}">
                <a16:creationId xmlns:a16="http://schemas.microsoft.com/office/drawing/2014/main" id="{87BB540E-AD62-463D-8D90-3C967F26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0132">
            <a:off x="1305889" y="3080099"/>
            <a:ext cx="560853" cy="41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861DDFE-8A27-8346-ADE0-74B6E45B6EDA}"/>
              </a:ext>
            </a:extLst>
          </p:cNvPr>
          <p:cNvSpPr/>
          <p:nvPr/>
        </p:nvSpPr>
        <p:spPr>
          <a:xfrm>
            <a:off x="7745789" y="2665624"/>
            <a:ext cx="1938445" cy="5063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height &gt; 6.5?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33A6AB2-18D8-4E4F-A53A-ADB80C975118}"/>
              </a:ext>
            </a:extLst>
          </p:cNvPr>
          <p:cNvSpPr/>
          <p:nvPr/>
        </p:nvSpPr>
        <p:spPr>
          <a:xfrm>
            <a:off x="6579892" y="3955389"/>
            <a:ext cx="1938445" cy="5063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width &gt; 6.0?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54E0813-45E1-7048-9B05-5A00B0C96BAA}"/>
              </a:ext>
            </a:extLst>
          </p:cNvPr>
          <p:cNvSpPr/>
          <p:nvPr/>
        </p:nvSpPr>
        <p:spPr>
          <a:xfrm>
            <a:off x="9043502" y="3955389"/>
            <a:ext cx="1938445" cy="5063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Karla" pitchFamily="2" charset="0"/>
              </a:rPr>
              <a:t>width &gt; 9.5?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CCA8E6-2EA1-7041-A7A2-73273C58DE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7549115" y="3171975"/>
            <a:ext cx="1165897" cy="78341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6BB37D6-C383-1C42-A1FF-5AA2EAB10A05}"/>
              </a:ext>
            </a:extLst>
          </p:cNvPr>
          <p:cNvSpPr txBox="1"/>
          <p:nvPr/>
        </p:nvSpPr>
        <p:spPr>
          <a:xfrm>
            <a:off x="9363869" y="329074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7E432E-EFE1-414D-B976-0DA2E4022C88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>
            <a:off x="8715012" y="3171975"/>
            <a:ext cx="1297713" cy="78341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B3DEB50-844F-7D41-A951-7D9A32CA1932}"/>
              </a:ext>
            </a:extLst>
          </p:cNvPr>
          <p:cNvSpPr txBox="1"/>
          <p:nvPr/>
        </p:nvSpPr>
        <p:spPr>
          <a:xfrm>
            <a:off x="7645040" y="3292868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No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BD218B1-0B85-A745-9CAA-86BE05C14F68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7025928" y="4461740"/>
            <a:ext cx="523187" cy="807136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FB2DA1D-D095-EB43-9F2E-C6BE6CF72EE0}"/>
              </a:ext>
            </a:extLst>
          </p:cNvPr>
          <p:cNvSpPr txBox="1"/>
          <p:nvPr/>
        </p:nvSpPr>
        <p:spPr>
          <a:xfrm>
            <a:off x="6733592" y="4616430"/>
            <a:ext cx="48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No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AF4E22-76DF-0045-90BD-DFA9071E065F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7549115" y="4461740"/>
            <a:ext cx="582948" cy="807136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1488F1F-38BC-6045-BB4B-0602A5AC309C}"/>
              </a:ext>
            </a:extLst>
          </p:cNvPr>
          <p:cNvSpPr txBox="1"/>
          <p:nvPr/>
        </p:nvSpPr>
        <p:spPr>
          <a:xfrm>
            <a:off x="7872893" y="461940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62FE7D-1A80-D247-8FFD-8E1772C10D56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9531610" y="4461740"/>
            <a:ext cx="481115" cy="735829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8D31F26-AC7B-5548-B6C7-60D91B0EC47C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0012725" y="4461740"/>
            <a:ext cx="608008" cy="735829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3F28ACA-B923-3C44-850F-76C2CD577BD5}"/>
              </a:ext>
            </a:extLst>
          </p:cNvPr>
          <p:cNvSpPr txBox="1"/>
          <p:nvPr/>
        </p:nvSpPr>
        <p:spPr>
          <a:xfrm>
            <a:off x="9259783" y="4626623"/>
            <a:ext cx="48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No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132B874-E532-1E48-A901-BFB58F0848E0}"/>
              </a:ext>
            </a:extLst>
          </p:cNvPr>
          <p:cNvSpPr txBox="1"/>
          <p:nvPr/>
        </p:nvSpPr>
        <p:spPr>
          <a:xfrm>
            <a:off x="10359833" y="4619402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Yes</a:t>
            </a:r>
          </a:p>
        </p:txBody>
      </p:sp>
      <p:pic>
        <p:nvPicPr>
          <p:cNvPr id="73" name="Picture 4" descr="Download Lemon PNG Image for Free">
            <a:extLst>
              <a:ext uri="{FF2B5EF4-FFF2-40B4-BE49-F238E27FC236}">
                <a16:creationId xmlns:a16="http://schemas.microsoft.com/office/drawing/2014/main" id="{379355DB-2590-014D-9968-D9863D16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0132">
            <a:off x="7696366" y="5360557"/>
            <a:ext cx="956090" cy="68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4A008A6-4C1A-4840-A67E-F28E31845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034" y="5237458"/>
            <a:ext cx="968536" cy="932924"/>
          </a:xfrm>
          <a:prstGeom prst="rect">
            <a:avLst/>
          </a:prstGeom>
        </p:spPr>
      </p:pic>
      <p:pic>
        <p:nvPicPr>
          <p:cNvPr id="75" name="Picture 4" descr="Download Lemon PNG Image for Free">
            <a:extLst>
              <a:ext uri="{FF2B5EF4-FFF2-40B4-BE49-F238E27FC236}">
                <a16:creationId xmlns:a16="http://schemas.microsoft.com/office/drawing/2014/main" id="{3DAE4BEE-F6F9-B549-A406-9D5E6230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0132">
            <a:off x="10323295" y="5296051"/>
            <a:ext cx="956090" cy="68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AE3FD0B-FE60-B540-888D-ED282E67F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561" y="5189357"/>
            <a:ext cx="968536" cy="932924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A69577F-F48A-7A3A-F52A-6DA4DE2DF178}"/>
              </a:ext>
            </a:extLst>
          </p:cNvPr>
          <p:cNvSpPr/>
          <p:nvPr/>
        </p:nvSpPr>
        <p:spPr>
          <a:xfrm>
            <a:off x="5658231" y="2592787"/>
            <a:ext cx="1650670" cy="944421"/>
          </a:xfrm>
          <a:prstGeom prst="wedgeRoundRectCallout">
            <a:avLst>
              <a:gd name="adj1" fmla="val -106136"/>
              <a:gd name="adj2" fmla="val 41214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final decision boundary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39D462-187B-2F04-F22C-AA0F4C81D470}"/>
              </a:ext>
            </a:extLst>
          </p:cNvPr>
          <p:cNvCxnSpPr>
            <a:cxnSpLocks/>
          </p:cNvCxnSpPr>
          <p:nvPr/>
        </p:nvCxnSpPr>
        <p:spPr>
          <a:xfrm>
            <a:off x="2994895" y="3486836"/>
            <a:ext cx="2074364" cy="9641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D0F3F3-F3EB-6C1A-3B9E-B5DE56884C23}"/>
              </a:ext>
            </a:extLst>
          </p:cNvPr>
          <p:cNvCxnSpPr>
            <a:cxnSpLocks/>
          </p:cNvCxnSpPr>
          <p:nvPr/>
        </p:nvCxnSpPr>
        <p:spPr>
          <a:xfrm flipV="1">
            <a:off x="2979462" y="2951595"/>
            <a:ext cx="0" cy="2985742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2EA2E71-9795-6AAD-AD15-9954182ED10B}"/>
              </a:ext>
            </a:extLst>
          </p:cNvPr>
          <p:cNvCxnSpPr>
            <a:cxnSpLocks/>
          </p:cNvCxnSpPr>
          <p:nvPr/>
        </p:nvCxnSpPr>
        <p:spPr>
          <a:xfrm flipV="1">
            <a:off x="1221255" y="3496477"/>
            <a:ext cx="3944818" cy="1331451"/>
          </a:xfrm>
          <a:prstGeom prst="bentConnector3">
            <a:avLst>
              <a:gd name="adj1" fmla="val 44437"/>
            </a:avLst>
          </a:prstGeom>
          <a:ln w="603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14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/>
      <p:bldP spid="64" grpId="0"/>
      <p:bldP spid="66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92" y="979097"/>
            <a:ext cx="10327008" cy="4617349"/>
          </a:xfrm>
        </p:spPr>
        <p:txBody>
          <a:bodyPr>
            <a:noAutofit/>
          </a:bodyPr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Motivation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Decision Trees – Classification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Intuition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Predictions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Splitting Criteria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Stopping Conditions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dirty="0"/>
              <a:t>Decision Trees - Regression</a:t>
            </a:r>
          </a:p>
        </p:txBody>
      </p:sp>
    </p:spTree>
    <p:extLst>
      <p:ext uri="{BB962C8B-B14F-4D97-AF65-F5344CB8AC3E}">
        <p14:creationId xmlns:p14="http://schemas.microsoft.com/office/powerpoint/2010/main" val="2847414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682"/>
            <a:ext cx="11493416" cy="6975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535625" cy="2816725"/>
          </a:xfrm>
        </p:spPr>
        <p:txBody>
          <a:bodyPr/>
          <a:lstStyle/>
          <a:p>
            <a:pPr marL="9525" indent="1588"/>
            <a:r>
              <a:rPr lang="en-US" dirty="0">
                <a:solidFill>
                  <a:schemeClr val="bg1"/>
                </a:solidFill>
              </a:rPr>
              <a:t>Let’s use the decision tree from before to make predictions.</a:t>
            </a:r>
          </a:p>
          <a:p>
            <a:pPr marL="9525" indent="1588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B5CE24-BE9A-6977-C6A3-12077AFCD267}"/>
              </a:ext>
            </a:extLst>
          </p:cNvPr>
          <p:cNvGrpSpPr/>
          <p:nvPr/>
        </p:nvGrpSpPr>
        <p:grpSpPr>
          <a:xfrm>
            <a:off x="3471743" y="2175484"/>
            <a:ext cx="5050351" cy="3504758"/>
            <a:chOff x="6229034" y="2665624"/>
            <a:chExt cx="5050351" cy="350475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2BF79A7-8CD6-DB45-0322-1E71F91ABA62}"/>
                </a:ext>
              </a:extLst>
            </p:cNvPr>
            <p:cNvSpPr/>
            <p:nvPr/>
          </p:nvSpPr>
          <p:spPr>
            <a:xfrm>
              <a:off x="7745789" y="2665624"/>
              <a:ext cx="1938445" cy="50635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Karla" pitchFamily="2" charset="0"/>
                </a:rPr>
                <a:t>height &gt; 6.5?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D9B35F4-C4DE-848D-50EF-8E0CAE86AF15}"/>
                </a:ext>
              </a:extLst>
            </p:cNvPr>
            <p:cNvSpPr/>
            <p:nvPr/>
          </p:nvSpPr>
          <p:spPr>
            <a:xfrm>
              <a:off x="6579892" y="3955389"/>
              <a:ext cx="1938445" cy="50635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Karla" pitchFamily="2" charset="0"/>
                </a:rPr>
                <a:t>width &gt; 6.0?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FD492DD-F064-E9F4-CAFD-0D31E8684D1C}"/>
                </a:ext>
              </a:extLst>
            </p:cNvPr>
            <p:cNvSpPr/>
            <p:nvPr/>
          </p:nvSpPr>
          <p:spPr>
            <a:xfrm>
              <a:off x="9043502" y="3955389"/>
              <a:ext cx="1938445" cy="50635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Karla" pitchFamily="2" charset="0"/>
                </a:rPr>
                <a:t>width &gt; 9.5?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0F9FFC-DAD4-125E-499F-90DC2F458736}"/>
                </a:ext>
              </a:extLst>
            </p:cNvPr>
            <p:cNvSpPr txBox="1"/>
            <p:nvPr/>
          </p:nvSpPr>
          <p:spPr>
            <a:xfrm>
              <a:off x="9363869" y="329074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4AD9D7-F39E-16C0-F1D2-8D09407F90DE}"/>
                </a:ext>
              </a:extLst>
            </p:cNvPr>
            <p:cNvSpPr txBox="1"/>
            <p:nvPr/>
          </p:nvSpPr>
          <p:spPr>
            <a:xfrm>
              <a:off x="7645040" y="3292868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B5FF1F8-9CBB-A228-D30E-8122EB7700B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7025928" y="4461740"/>
              <a:ext cx="523187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799BAF-6D07-3383-2620-A11F758FF57F}"/>
                </a:ext>
              </a:extLst>
            </p:cNvPr>
            <p:cNvSpPr txBox="1"/>
            <p:nvPr/>
          </p:nvSpPr>
          <p:spPr>
            <a:xfrm>
              <a:off x="6733592" y="4616430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B745CB2-99CD-579A-24B6-1B458F311F3F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7549115" y="4461740"/>
              <a:ext cx="582948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A78CE1-250E-9441-D167-C3CDCFB4D69A}"/>
                </a:ext>
              </a:extLst>
            </p:cNvPr>
            <p:cNvSpPr txBox="1"/>
            <p:nvPr/>
          </p:nvSpPr>
          <p:spPr>
            <a:xfrm>
              <a:off x="787289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EAF831-FE1C-2640-71F6-4D6B77A62DF6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9531610" y="4461740"/>
              <a:ext cx="481115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01DB8F-DD90-CC3C-28BB-5FBAA494448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012725" y="4461740"/>
              <a:ext cx="608008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77E8C-959C-A231-0732-3CD7D485BF1B}"/>
                </a:ext>
              </a:extLst>
            </p:cNvPr>
            <p:cNvSpPr txBox="1"/>
            <p:nvPr/>
          </p:nvSpPr>
          <p:spPr>
            <a:xfrm>
              <a:off x="9259783" y="4626623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A464F0-8B17-67DE-5119-3632E198AAA3}"/>
                </a:ext>
              </a:extLst>
            </p:cNvPr>
            <p:cNvSpPr txBox="1"/>
            <p:nvPr/>
          </p:nvSpPr>
          <p:spPr>
            <a:xfrm>
              <a:off x="1035983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pic>
          <p:nvPicPr>
            <p:cNvPr id="20" name="Picture 4" descr="Download Lemon PNG Image for Free">
              <a:extLst>
                <a:ext uri="{FF2B5EF4-FFF2-40B4-BE49-F238E27FC236}">
                  <a16:creationId xmlns:a16="http://schemas.microsoft.com/office/drawing/2014/main" id="{BC1DB72F-CC55-6423-2A99-32E14BEED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7696366" y="5360557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6DFF85-D5C9-7BEA-0D61-1E2DAA6F1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9034" y="5237458"/>
              <a:ext cx="968536" cy="932924"/>
            </a:xfrm>
            <a:prstGeom prst="rect">
              <a:avLst/>
            </a:prstGeom>
          </p:spPr>
        </p:pic>
        <p:pic>
          <p:nvPicPr>
            <p:cNvPr id="22" name="Picture 4" descr="Download Lemon PNG Image for Free">
              <a:extLst>
                <a:ext uri="{FF2B5EF4-FFF2-40B4-BE49-F238E27FC236}">
                  <a16:creationId xmlns:a16="http://schemas.microsoft.com/office/drawing/2014/main" id="{3C80A8C1-D7B7-14A0-131E-74B9E95BB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10323295" y="5296051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7DCB87-1C8D-BC1B-BA00-789F2105A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2561" y="5189357"/>
              <a:ext cx="968536" cy="932924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837303-65FE-18B9-F534-7C6321CA27A5}"/>
              </a:ext>
            </a:extLst>
          </p:cNvPr>
          <p:cNvCxnSpPr>
            <a:cxnSpLocks/>
          </p:cNvCxnSpPr>
          <p:nvPr/>
        </p:nvCxnSpPr>
        <p:spPr>
          <a:xfrm flipH="1">
            <a:off x="4887749" y="2681835"/>
            <a:ext cx="1069972" cy="710916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6DA8F8-63BE-5CE1-710E-F93DED3A1407}"/>
              </a:ext>
            </a:extLst>
          </p:cNvPr>
          <p:cNvCxnSpPr>
            <a:cxnSpLocks/>
          </p:cNvCxnSpPr>
          <p:nvPr/>
        </p:nvCxnSpPr>
        <p:spPr>
          <a:xfrm>
            <a:off x="5957721" y="2681835"/>
            <a:ext cx="1158933" cy="710916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60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3C799-5525-C32B-1673-67BA55835C9C}"/>
              </a:ext>
            </a:extLst>
          </p:cNvPr>
          <p:cNvGrpSpPr/>
          <p:nvPr/>
        </p:nvGrpSpPr>
        <p:grpSpPr>
          <a:xfrm>
            <a:off x="3471743" y="2175484"/>
            <a:ext cx="5050351" cy="3504758"/>
            <a:chOff x="6229034" y="2665624"/>
            <a:chExt cx="5050351" cy="350475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54FC276-6168-0108-1E03-C29971C9C19C}"/>
                </a:ext>
              </a:extLst>
            </p:cNvPr>
            <p:cNvSpPr/>
            <p:nvPr/>
          </p:nvSpPr>
          <p:spPr>
            <a:xfrm>
              <a:off x="7745789" y="2665624"/>
              <a:ext cx="1938445" cy="506351"/>
            </a:xfrm>
            <a:prstGeom prst="roundRect">
              <a:avLst/>
            </a:prstGeom>
            <a:solidFill>
              <a:srgbClr val="FFC00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arla" pitchFamily="2" charset="0"/>
                </a:rPr>
                <a:t>height &gt; 6.5?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AE07A55-3552-E276-22C8-69A441757079}"/>
                </a:ext>
              </a:extLst>
            </p:cNvPr>
            <p:cNvSpPr/>
            <p:nvPr/>
          </p:nvSpPr>
          <p:spPr>
            <a:xfrm>
              <a:off x="6579892" y="3955389"/>
              <a:ext cx="1938445" cy="50635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Karla" pitchFamily="2" charset="0"/>
                </a:rPr>
                <a:t>width &gt; 6.0?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1E9882A-05DB-8BFE-951F-155BD1E7AFEF}"/>
                </a:ext>
              </a:extLst>
            </p:cNvPr>
            <p:cNvSpPr/>
            <p:nvPr/>
          </p:nvSpPr>
          <p:spPr>
            <a:xfrm>
              <a:off x="9043502" y="3955389"/>
              <a:ext cx="1938445" cy="5063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Karla" pitchFamily="2" charset="0"/>
                </a:rPr>
                <a:t>width &gt; 9.5?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2334EA-D3DF-2701-07E3-F2EA82E81E6C}"/>
                </a:ext>
              </a:extLst>
            </p:cNvPr>
            <p:cNvSpPr txBox="1"/>
            <p:nvPr/>
          </p:nvSpPr>
          <p:spPr>
            <a:xfrm>
              <a:off x="9363869" y="329074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AF2AC-2A96-C75D-D71B-56E86F880AD9}"/>
                </a:ext>
              </a:extLst>
            </p:cNvPr>
            <p:cNvSpPr txBox="1"/>
            <p:nvPr/>
          </p:nvSpPr>
          <p:spPr>
            <a:xfrm>
              <a:off x="7645040" y="3292868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B98E2A-C8FC-EF56-DECD-1660C411D86D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7025928" y="4461740"/>
              <a:ext cx="523187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511F16-9962-92C6-25A0-AD281F5C3F50}"/>
                </a:ext>
              </a:extLst>
            </p:cNvPr>
            <p:cNvSpPr txBox="1"/>
            <p:nvPr/>
          </p:nvSpPr>
          <p:spPr>
            <a:xfrm>
              <a:off x="6733592" y="4616430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5B941E-3EDC-C7F5-5DA0-7FECEE1A9FA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7549115" y="4461740"/>
              <a:ext cx="582948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905E4-C256-0DB2-C247-54F23341CD4A}"/>
                </a:ext>
              </a:extLst>
            </p:cNvPr>
            <p:cNvSpPr txBox="1"/>
            <p:nvPr/>
          </p:nvSpPr>
          <p:spPr>
            <a:xfrm>
              <a:off x="787289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FF5D91-38E3-090D-E501-0CEEE7F75FC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9531610" y="4461740"/>
              <a:ext cx="481115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3362192-F580-3760-CE8A-9E077F0F6F5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012725" y="4461740"/>
              <a:ext cx="608008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DBBD9A-D187-CB5E-6ED4-DEC1DB3E0342}"/>
                </a:ext>
              </a:extLst>
            </p:cNvPr>
            <p:cNvSpPr txBox="1"/>
            <p:nvPr/>
          </p:nvSpPr>
          <p:spPr>
            <a:xfrm>
              <a:off x="9259783" y="4626623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64A51-9AAA-4914-A696-7FBE68815DB0}"/>
                </a:ext>
              </a:extLst>
            </p:cNvPr>
            <p:cNvSpPr txBox="1"/>
            <p:nvPr/>
          </p:nvSpPr>
          <p:spPr>
            <a:xfrm>
              <a:off x="1035983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pic>
          <p:nvPicPr>
            <p:cNvPr id="20" name="Picture 4" descr="Download Lemon PNG Image for Free">
              <a:extLst>
                <a:ext uri="{FF2B5EF4-FFF2-40B4-BE49-F238E27FC236}">
                  <a16:creationId xmlns:a16="http://schemas.microsoft.com/office/drawing/2014/main" id="{F91B893A-962F-DE5B-8614-5B89FCA57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7696366" y="5360557"/>
              <a:ext cx="956090" cy="685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226478-76E9-ADFF-BB7A-47E895C5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034" y="5237458"/>
              <a:ext cx="968536" cy="932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4" descr="Download Lemon PNG Image for Free">
              <a:extLst>
                <a:ext uri="{FF2B5EF4-FFF2-40B4-BE49-F238E27FC236}">
                  <a16:creationId xmlns:a16="http://schemas.microsoft.com/office/drawing/2014/main" id="{B19A536D-3A8A-B403-CD97-251C1EEC2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10323295" y="5296051"/>
              <a:ext cx="956090" cy="685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E5DCEA-0F39-6218-B3A2-37ED5FB67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2561" y="5189357"/>
              <a:ext cx="968536" cy="9329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B946FD-6797-E24E-2687-81525EA77D0C}"/>
              </a:ext>
            </a:extLst>
          </p:cNvPr>
          <p:cNvGrpSpPr/>
          <p:nvPr/>
        </p:nvGrpSpPr>
        <p:grpSpPr>
          <a:xfrm>
            <a:off x="694079" y="1293489"/>
            <a:ext cx="3128521" cy="914400"/>
            <a:chOff x="694079" y="1293489"/>
            <a:chExt cx="3128521" cy="91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B9D351A-5EE1-E0A0-A389-100560E3132B}"/>
                </a:ext>
              </a:extLst>
            </p:cNvPr>
            <p:cNvSpPr/>
            <p:nvPr/>
          </p:nvSpPr>
          <p:spPr>
            <a:xfrm>
              <a:off x="1706815" y="1358982"/>
              <a:ext cx="2115785" cy="783414"/>
            </a:xfrm>
            <a:prstGeom prst="roundRect">
              <a:avLst/>
            </a:prstGeom>
            <a:solidFill>
              <a:srgbClr val="DD6A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Karla" pitchFamily="2" charset="0"/>
                </a:rPr>
                <a:t>height = 5.9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Karla" pitchFamily="2" charset="0"/>
                </a:rPr>
                <a:t>width = 5.8</a:t>
              </a:r>
            </a:p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75DE357-A2A8-FE9C-D369-199852E35DA6}"/>
                </a:ext>
              </a:extLst>
            </p:cNvPr>
            <p:cNvSpPr/>
            <p:nvPr/>
          </p:nvSpPr>
          <p:spPr>
            <a:xfrm>
              <a:off x="694079" y="1293489"/>
              <a:ext cx="914400" cy="914400"/>
            </a:xfrm>
            <a:prstGeom prst="rect">
              <a:avLst/>
            </a:prstGeom>
            <a:solidFill>
              <a:srgbClr val="DD6A6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E0814E-6273-75C4-4D12-ADC253F67AF3}"/>
              </a:ext>
            </a:extLst>
          </p:cNvPr>
          <p:cNvCxnSpPr>
            <a:cxnSpLocks/>
          </p:cNvCxnSpPr>
          <p:nvPr/>
        </p:nvCxnSpPr>
        <p:spPr>
          <a:xfrm flipH="1">
            <a:off x="4887749" y="2681835"/>
            <a:ext cx="1069972" cy="710916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4D1FC2-ACF8-9D7F-4FE1-F03B167150CD}"/>
              </a:ext>
            </a:extLst>
          </p:cNvPr>
          <p:cNvCxnSpPr>
            <a:cxnSpLocks/>
          </p:cNvCxnSpPr>
          <p:nvPr/>
        </p:nvCxnSpPr>
        <p:spPr>
          <a:xfrm>
            <a:off x="5957721" y="2681835"/>
            <a:ext cx="1158933" cy="710916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3DE1FAD8-542E-A150-C20E-B881E4E4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682"/>
            <a:ext cx="11493416" cy="6975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77318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3C799-5525-C32B-1673-67BA55835C9C}"/>
              </a:ext>
            </a:extLst>
          </p:cNvPr>
          <p:cNvGrpSpPr/>
          <p:nvPr/>
        </p:nvGrpSpPr>
        <p:grpSpPr>
          <a:xfrm>
            <a:off x="3471743" y="2175484"/>
            <a:ext cx="5050351" cy="3504758"/>
            <a:chOff x="6229034" y="2665624"/>
            <a:chExt cx="5050351" cy="350475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54FC276-6168-0108-1E03-C29971C9C19C}"/>
                </a:ext>
              </a:extLst>
            </p:cNvPr>
            <p:cNvSpPr/>
            <p:nvPr/>
          </p:nvSpPr>
          <p:spPr>
            <a:xfrm>
              <a:off x="7745789" y="2665624"/>
              <a:ext cx="1938445" cy="506351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  <a:latin typeface="Karla" pitchFamily="2" charset="0"/>
                </a:rPr>
                <a:t>height &gt; 6.5?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AE07A55-3552-E276-22C8-69A441757079}"/>
                </a:ext>
              </a:extLst>
            </p:cNvPr>
            <p:cNvSpPr/>
            <p:nvPr/>
          </p:nvSpPr>
          <p:spPr>
            <a:xfrm>
              <a:off x="6579892" y="3955389"/>
              <a:ext cx="1938445" cy="50635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Karla" pitchFamily="2" charset="0"/>
                </a:rPr>
                <a:t>width &gt; 6.0?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1E9882A-05DB-8BFE-951F-155BD1E7AFEF}"/>
                </a:ext>
              </a:extLst>
            </p:cNvPr>
            <p:cNvSpPr/>
            <p:nvPr/>
          </p:nvSpPr>
          <p:spPr>
            <a:xfrm>
              <a:off x="9043502" y="3955389"/>
              <a:ext cx="1938445" cy="5063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Karla" pitchFamily="2" charset="0"/>
                </a:rPr>
                <a:t>width &gt; 9.5?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2334EA-D3DF-2701-07E3-F2EA82E81E6C}"/>
                </a:ext>
              </a:extLst>
            </p:cNvPr>
            <p:cNvSpPr txBox="1"/>
            <p:nvPr/>
          </p:nvSpPr>
          <p:spPr>
            <a:xfrm>
              <a:off x="9363869" y="329074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AF2AC-2A96-C75D-D71B-56E86F880AD9}"/>
                </a:ext>
              </a:extLst>
            </p:cNvPr>
            <p:cNvSpPr txBox="1"/>
            <p:nvPr/>
          </p:nvSpPr>
          <p:spPr>
            <a:xfrm>
              <a:off x="7645040" y="3292868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B98E2A-C8FC-EF56-DECD-1660C411D86D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7025928" y="4461740"/>
              <a:ext cx="523187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511F16-9962-92C6-25A0-AD281F5C3F50}"/>
                </a:ext>
              </a:extLst>
            </p:cNvPr>
            <p:cNvSpPr txBox="1"/>
            <p:nvPr/>
          </p:nvSpPr>
          <p:spPr>
            <a:xfrm>
              <a:off x="6733592" y="4616430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5B941E-3EDC-C7F5-5DA0-7FECEE1A9FA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7549115" y="4461740"/>
              <a:ext cx="582948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905E4-C256-0DB2-C247-54F23341CD4A}"/>
                </a:ext>
              </a:extLst>
            </p:cNvPr>
            <p:cNvSpPr txBox="1"/>
            <p:nvPr/>
          </p:nvSpPr>
          <p:spPr>
            <a:xfrm>
              <a:off x="787289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FF5D91-38E3-090D-E501-0CEEE7F75FC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9531610" y="4461740"/>
              <a:ext cx="481115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3362192-F580-3760-CE8A-9E077F0F6F5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012725" y="4461740"/>
              <a:ext cx="608008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DBBD9A-D187-CB5E-6ED4-DEC1DB3E0342}"/>
                </a:ext>
              </a:extLst>
            </p:cNvPr>
            <p:cNvSpPr txBox="1"/>
            <p:nvPr/>
          </p:nvSpPr>
          <p:spPr>
            <a:xfrm>
              <a:off x="9259783" y="4626623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64A51-9AAA-4914-A696-7FBE68815DB0}"/>
                </a:ext>
              </a:extLst>
            </p:cNvPr>
            <p:cNvSpPr txBox="1"/>
            <p:nvPr/>
          </p:nvSpPr>
          <p:spPr>
            <a:xfrm>
              <a:off x="1035983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pic>
          <p:nvPicPr>
            <p:cNvPr id="20" name="Picture 4" descr="Download Lemon PNG Image for Free">
              <a:extLst>
                <a:ext uri="{FF2B5EF4-FFF2-40B4-BE49-F238E27FC236}">
                  <a16:creationId xmlns:a16="http://schemas.microsoft.com/office/drawing/2014/main" id="{F91B893A-962F-DE5B-8614-5B89FCA57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7696366" y="5360557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226478-76E9-ADFF-BB7A-47E895C5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034" y="5237458"/>
              <a:ext cx="968536" cy="932924"/>
            </a:xfrm>
            <a:prstGeom prst="rect">
              <a:avLst/>
            </a:prstGeom>
          </p:spPr>
        </p:pic>
        <p:pic>
          <p:nvPicPr>
            <p:cNvPr id="22" name="Picture 4" descr="Download Lemon PNG Image for Free">
              <a:extLst>
                <a:ext uri="{FF2B5EF4-FFF2-40B4-BE49-F238E27FC236}">
                  <a16:creationId xmlns:a16="http://schemas.microsoft.com/office/drawing/2014/main" id="{B19A536D-3A8A-B403-CD97-251C1EEC2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10323295" y="5296051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E5DCEA-0F39-6218-B3A2-37ED5FB67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2561" y="5189357"/>
              <a:ext cx="968536" cy="93292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B946FD-6797-E24E-2687-81525EA77D0C}"/>
              </a:ext>
            </a:extLst>
          </p:cNvPr>
          <p:cNvGrpSpPr/>
          <p:nvPr/>
        </p:nvGrpSpPr>
        <p:grpSpPr>
          <a:xfrm>
            <a:off x="694079" y="1293489"/>
            <a:ext cx="3128521" cy="914400"/>
            <a:chOff x="694079" y="1293489"/>
            <a:chExt cx="3128521" cy="91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B9D351A-5EE1-E0A0-A389-100560E3132B}"/>
                </a:ext>
              </a:extLst>
            </p:cNvPr>
            <p:cNvSpPr/>
            <p:nvPr/>
          </p:nvSpPr>
          <p:spPr>
            <a:xfrm>
              <a:off x="1706815" y="1358982"/>
              <a:ext cx="2115785" cy="783414"/>
            </a:xfrm>
            <a:prstGeom prst="roundRect">
              <a:avLst/>
            </a:prstGeom>
            <a:solidFill>
              <a:srgbClr val="DD6A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Karla" pitchFamily="2" charset="0"/>
                </a:rPr>
                <a:t>height = 5.9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Karla" pitchFamily="2" charset="0"/>
                </a:rPr>
                <a:t>width = 5.8</a:t>
              </a:r>
            </a:p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75DE357-A2A8-FE9C-D369-199852E35DA6}"/>
                </a:ext>
              </a:extLst>
            </p:cNvPr>
            <p:cNvSpPr/>
            <p:nvPr/>
          </p:nvSpPr>
          <p:spPr>
            <a:xfrm>
              <a:off x="694079" y="1293489"/>
              <a:ext cx="914400" cy="914400"/>
            </a:xfrm>
            <a:prstGeom prst="rect">
              <a:avLst/>
            </a:prstGeom>
            <a:solidFill>
              <a:srgbClr val="DD6A6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E73D26-E924-8921-54C2-2D122504EF42}"/>
              </a:ext>
            </a:extLst>
          </p:cNvPr>
          <p:cNvCxnSpPr>
            <a:cxnSpLocks/>
          </p:cNvCxnSpPr>
          <p:nvPr/>
        </p:nvCxnSpPr>
        <p:spPr>
          <a:xfrm flipH="1">
            <a:off x="4887749" y="2681835"/>
            <a:ext cx="1069972" cy="710916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641B3C-6B66-DBB4-AF13-6A84753E3E10}"/>
              </a:ext>
            </a:extLst>
          </p:cNvPr>
          <p:cNvCxnSpPr>
            <a:cxnSpLocks/>
          </p:cNvCxnSpPr>
          <p:nvPr/>
        </p:nvCxnSpPr>
        <p:spPr>
          <a:xfrm>
            <a:off x="5957721" y="2681835"/>
            <a:ext cx="1158933" cy="710916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48774F4-98BA-B68D-9A05-EFDEC2BF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682"/>
            <a:ext cx="11493416" cy="6975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58584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3C799-5525-C32B-1673-67BA55835C9C}"/>
              </a:ext>
            </a:extLst>
          </p:cNvPr>
          <p:cNvGrpSpPr/>
          <p:nvPr/>
        </p:nvGrpSpPr>
        <p:grpSpPr>
          <a:xfrm>
            <a:off x="3471743" y="2175484"/>
            <a:ext cx="5050351" cy="3504758"/>
            <a:chOff x="6229034" y="2665624"/>
            <a:chExt cx="5050351" cy="350475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54FC276-6168-0108-1E03-C29971C9C19C}"/>
                </a:ext>
              </a:extLst>
            </p:cNvPr>
            <p:cNvSpPr/>
            <p:nvPr/>
          </p:nvSpPr>
          <p:spPr>
            <a:xfrm>
              <a:off x="7745789" y="2665624"/>
              <a:ext cx="1938445" cy="5063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  <a:latin typeface="Karla" pitchFamily="2" charset="0"/>
                </a:rPr>
                <a:t>height &gt; 6.5?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AE07A55-3552-E276-22C8-69A441757079}"/>
                </a:ext>
              </a:extLst>
            </p:cNvPr>
            <p:cNvSpPr/>
            <p:nvPr/>
          </p:nvSpPr>
          <p:spPr>
            <a:xfrm>
              <a:off x="6579892" y="3955389"/>
              <a:ext cx="1938445" cy="50635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Karla" pitchFamily="2" charset="0"/>
                </a:rPr>
                <a:t>width &gt; 6.0?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1E9882A-05DB-8BFE-951F-155BD1E7AFEF}"/>
                </a:ext>
              </a:extLst>
            </p:cNvPr>
            <p:cNvSpPr/>
            <p:nvPr/>
          </p:nvSpPr>
          <p:spPr>
            <a:xfrm>
              <a:off x="9043502" y="3955389"/>
              <a:ext cx="1938445" cy="50635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Karla" pitchFamily="2" charset="0"/>
                </a:rPr>
                <a:t>width &gt; 9.5?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6566329-A100-EFDB-DC37-523F4AA465FC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7645040" y="3171975"/>
              <a:ext cx="1069972" cy="7109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2334EA-D3DF-2701-07E3-F2EA82E81E6C}"/>
                </a:ext>
              </a:extLst>
            </p:cNvPr>
            <p:cNvSpPr txBox="1"/>
            <p:nvPr/>
          </p:nvSpPr>
          <p:spPr>
            <a:xfrm>
              <a:off x="9363869" y="329074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3CC745-4178-308B-1B94-3840E651D44C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8715012" y="3171975"/>
              <a:ext cx="1297713" cy="7834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AF2AC-2A96-C75D-D71B-56E86F880AD9}"/>
                </a:ext>
              </a:extLst>
            </p:cNvPr>
            <p:cNvSpPr txBox="1"/>
            <p:nvPr/>
          </p:nvSpPr>
          <p:spPr>
            <a:xfrm>
              <a:off x="7645040" y="3292868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B98E2A-C8FC-EF56-DECD-1660C411D86D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7025928" y="4461740"/>
              <a:ext cx="523187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511F16-9962-92C6-25A0-AD281F5C3F50}"/>
                </a:ext>
              </a:extLst>
            </p:cNvPr>
            <p:cNvSpPr txBox="1"/>
            <p:nvPr/>
          </p:nvSpPr>
          <p:spPr>
            <a:xfrm>
              <a:off x="6733592" y="4616430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5B941E-3EDC-C7F5-5DA0-7FECEE1A9FA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7549115" y="4461740"/>
              <a:ext cx="582948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905E4-C256-0DB2-C247-54F23341CD4A}"/>
                </a:ext>
              </a:extLst>
            </p:cNvPr>
            <p:cNvSpPr txBox="1"/>
            <p:nvPr/>
          </p:nvSpPr>
          <p:spPr>
            <a:xfrm>
              <a:off x="787289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FF5D91-38E3-090D-E501-0CEEE7F75FC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9531610" y="4461740"/>
              <a:ext cx="481115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3362192-F580-3760-CE8A-9E077F0F6F5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012725" y="4461740"/>
              <a:ext cx="608008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DBBD9A-D187-CB5E-6ED4-DEC1DB3E0342}"/>
                </a:ext>
              </a:extLst>
            </p:cNvPr>
            <p:cNvSpPr txBox="1"/>
            <p:nvPr/>
          </p:nvSpPr>
          <p:spPr>
            <a:xfrm>
              <a:off x="9259783" y="4626623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64A51-9AAA-4914-A696-7FBE68815DB0}"/>
                </a:ext>
              </a:extLst>
            </p:cNvPr>
            <p:cNvSpPr txBox="1"/>
            <p:nvPr/>
          </p:nvSpPr>
          <p:spPr>
            <a:xfrm>
              <a:off x="1035983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pic>
          <p:nvPicPr>
            <p:cNvPr id="20" name="Picture 4" descr="Download Lemon PNG Image for Free">
              <a:extLst>
                <a:ext uri="{FF2B5EF4-FFF2-40B4-BE49-F238E27FC236}">
                  <a16:creationId xmlns:a16="http://schemas.microsoft.com/office/drawing/2014/main" id="{F91B893A-962F-DE5B-8614-5B89FCA57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7696366" y="5360557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226478-76E9-ADFF-BB7A-47E895C5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034" y="5237458"/>
              <a:ext cx="968536" cy="932924"/>
            </a:xfrm>
            <a:prstGeom prst="rect">
              <a:avLst/>
            </a:prstGeom>
          </p:spPr>
        </p:pic>
        <p:pic>
          <p:nvPicPr>
            <p:cNvPr id="22" name="Picture 4" descr="Download Lemon PNG Image for Free">
              <a:extLst>
                <a:ext uri="{FF2B5EF4-FFF2-40B4-BE49-F238E27FC236}">
                  <a16:creationId xmlns:a16="http://schemas.microsoft.com/office/drawing/2014/main" id="{B19A536D-3A8A-B403-CD97-251C1EEC2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10323295" y="5296051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E5DCEA-0F39-6218-B3A2-37ED5FB67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2561" y="5189357"/>
              <a:ext cx="968536" cy="932924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A2D8185-491A-B0BC-8D4E-598E0ED327D5}"/>
              </a:ext>
            </a:extLst>
          </p:cNvPr>
          <p:cNvSpPr/>
          <p:nvPr/>
        </p:nvSpPr>
        <p:spPr>
          <a:xfrm>
            <a:off x="5957721" y="2681835"/>
            <a:ext cx="3171039" cy="3612285"/>
          </a:xfrm>
          <a:prstGeom prst="rect">
            <a:avLst/>
          </a:prstGeom>
          <a:solidFill>
            <a:srgbClr val="262626">
              <a:alpha val="8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1724AE-6908-1F15-6391-5977FBED6174}"/>
              </a:ext>
            </a:extLst>
          </p:cNvPr>
          <p:cNvGrpSpPr/>
          <p:nvPr/>
        </p:nvGrpSpPr>
        <p:grpSpPr>
          <a:xfrm>
            <a:off x="694079" y="1293489"/>
            <a:ext cx="3128521" cy="914400"/>
            <a:chOff x="694079" y="1293489"/>
            <a:chExt cx="3128521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6077B3E-0D94-B5BB-24AE-E766F6DBC67C}"/>
                </a:ext>
              </a:extLst>
            </p:cNvPr>
            <p:cNvSpPr/>
            <p:nvPr/>
          </p:nvSpPr>
          <p:spPr>
            <a:xfrm>
              <a:off x="1706815" y="1358982"/>
              <a:ext cx="2115785" cy="783414"/>
            </a:xfrm>
            <a:prstGeom prst="roundRect">
              <a:avLst/>
            </a:prstGeom>
            <a:solidFill>
              <a:srgbClr val="DD6A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Karla" pitchFamily="2" charset="0"/>
                </a:rPr>
                <a:t>height = 5.9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Karla" pitchFamily="2" charset="0"/>
                </a:rPr>
                <a:t>width = 5.8</a:t>
              </a:r>
            </a:p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76D82B-6919-CAA6-F6CC-6569D50B06FE}"/>
                </a:ext>
              </a:extLst>
            </p:cNvPr>
            <p:cNvSpPr/>
            <p:nvPr/>
          </p:nvSpPr>
          <p:spPr>
            <a:xfrm>
              <a:off x="694079" y="1293489"/>
              <a:ext cx="914400" cy="914400"/>
            </a:xfrm>
            <a:prstGeom prst="rect">
              <a:avLst/>
            </a:prstGeom>
            <a:solidFill>
              <a:srgbClr val="DD6A6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?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32DC7C1-B374-D84C-5B81-C10AAC08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682"/>
            <a:ext cx="11493416" cy="6975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412603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92" y="979097"/>
            <a:ext cx="10327008" cy="4617349"/>
          </a:xfrm>
        </p:spPr>
        <p:txBody>
          <a:bodyPr>
            <a:noAutofit/>
          </a:bodyPr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Motivation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Decision Trees – Classification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Intuition</a:t>
            </a:r>
            <a:r>
              <a:rPr lang="en-US" b="1" dirty="0"/>
              <a:t> 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Predictions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Splitting Criteria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Stopping Conditions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Decision Trees - Regression</a:t>
            </a:r>
          </a:p>
        </p:txBody>
      </p:sp>
    </p:spTree>
    <p:extLst>
      <p:ext uri="{BB962C8B-B14F-4D97-AF65-F5344CB8AC3E}">
        <p14:creationId xmlns:p14="http://schemas.microsoft.com/office/powerpoint/2010/main" val="1856205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3C799-5525-C32B-1673-67BA55835C9C}"/>
              </a:ext>
            </a:extLst>
          </p:cNvPr>
          <p:cNvGrpSpPr/>
          <p:nvPr/>
        </p:nvGrpSpPr>
        <p:grpSpPr>
          <a:xfrm>
            <a:off x="3471743" y="2175484"/>
            <a:ext cx="5050351" cy="3504758"/>
            <a:chOff x="6229034" y="2665624"/>
            <a:chExt cx="5050351" cy="350475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54FC276-6168-0108-1E03-C29971C9C19C}"/>
                </a:ext>
              </a:extLst>
            </p:cNvPr>
            <p:cNvSpPr/>
            <p:nvPr/>
          </p:nvSpPr>
          <p:spPr>
            <a:xfrm>
              <a:off x="7745789" y="2665624"/>
              <a:ext cx="1938445" cy="5063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Karla" pitchFamily="2" charset="0"/>
                </a:rPr>
                <a:t>height &gt; 6.5?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AE07A55-3552-E276-22C8-69A441757079}"/>
                </a:ext>
              </a:extLst>
            </p:cNvPr>
            <p:cNvSpPr/>
            <p:nvPr/>
          </p:nvSpPr>
          <p:spPr>
            <a:xfrm>
              <a:off x="6579892" y="3955389"/>
              <a:ext cx="1938445" cy="5063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Karla" pitchFamily="2" charset="0"/>
                </a:rPr>
                <a:t>width &gt; 6.0?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1E9882A-05DB-8BFE-951F-155BD1E7AFEF}"/>
                </a:ext>
              </a:extLst>
            </p:cNvPr>
            <p:cNvSpPr/>
            <p:nvPr/>
          </p:nvSpPr>
          <p:spPr>
            <a:xfrm>
              <a:off x="9043502" y="3955389"/>
              <a:ext cx="1938445" cy="50635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Karla" pitchFamily="2" charset="0"/>
                </a:rPr>
                <a:t>width &gt; 9.5?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6566329-A100-EFDB-DC37-523F4AA465F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7549115" y="3171975"/>
              <a:ext cx="1165897" cy="783414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2334EA-D3DF-2701-07E3-F2EA82E81E6C}"/>
                </a:ext>
              </a:extLst>
            </p:cNvPr>
            <p:cNvSpPr txBox="1"/>
            <p:nvPr/>
          </p:nvSpPr>
          <p:spPr>
            <a:xfrm>
              <a:off x="9363869" y="329074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3CC745-4178-308B-1B94-3840E651D44C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8715012" y="3171975"/>
              <a:ext cx="1297713" cy="7834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AF2AC-2A96-C75D-D71B-56E86F880AD9}"/>
                </a:ext>
              </a:extLst>
            </p:cNvPr>
            <p:cNvSpPr txBox="1"/>
            <p:nvPr/>
          </p:nvSpPr>
          <p:spPr>
            <a:xfrm>
              <a:off x="7645040" y="3292868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B98E2A-C8FC-EF56-DECD-1660C411D86D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7025928" y="4461740"/>
              <a:ext cx="523187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511F16-9962-92C6-25A0-AD281F5C3F50}"/>
                </a:ext>
              </a:extLst>
            </p:cNvPr>
            <p:cNvSpPr txBox="1"/>
            <p:nvPr/>
          </p:nvSpPr>
          <p:spPr>
            <a:xfrm>
              <a:off x="6733592" y="4616430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5B941E-3EDC-C7F5-5DA0-7FECEE1A9FA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7549115" y="4461740"/>
              <a:ext cx="582948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905E4-C256-0DB2-C247-54F23341CD4A}"/>
                </a:ext>
              </a:extLst>
            </p:cNvPr>
            <p:cNvSpPr txBox="1"/>
            <p:nvPr/>
          </p:nvSpPr>
          <p:spPr>
            <a:xfrm>
              <a:off x="787289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FF5D91-38E3-090D-E501-0CEEE7F75FC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9531610" y="4461740"/>
              <a:ext cx="481115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3362192-F580-3760-CE8A-9E077F0F6F5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012725" y="4461740"/>
              <a:ext cx="608008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DBBD9A-D187-CB5E-6ED4-DEC1DB3E0342}"/>
                </a:ext>
              </a:extLst>
            </p:cNvPr>
            <p:cNvSpPr txBox="1"/>
            <p:nvPr/>
          </p:nvSpPr>
          <p:spPr>
            <a:xfrm>
              <a:off x="9259783" y="4626623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64A51-9AAA-4914-A696-7FBE68815DB0}"/>
                </a:ext>
              </a:extLst>
            </p:cNvPr>
            <p:cNvSpPr txBox="1"/>
            <p:nvPr/>
          </p:nvSpPr>
          <p:spPr>
            <a:xfrm>
              <a:off x="1035983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pic>
          <p:nvPicPr>
            <p:cNvPr id="20" name="Picture 4" descr="Download Lemon PNG Image for Free">
              <a:extLst>
                <a:ext uri="{FF2B5EF4-FFF2-40B4-BE49-F238E27FC236}">
                  <a16:creationId xmlns:a16="http://schemas.microsoft.com/office/drawing/2014/main" id="{F91B893A-962F-DE5B-8614-5B89FCA57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7696366" y="5360557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226478-76E9-ADFF-BB7A-47E895C5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034" y="5237458"/>
              <a:ext cx="968536" cy="932924"/>
            </a:xfrm>
            <a:prstGeom prst="rect">
              <a:avLst/>
            </a:prstGeom>
          </p:spPr>
        </p:pic>
        <p:pic>
          <p:nvPicPr>
            <p:cNvPr id="22" name="Picture 4" descr="Download Lemon PNG Image for Free">
              <a:extLst>
                <a:ext uri="{FF2B5EF4-FFF2-40B4-BE49-F238E27FC236}">
                  <a16:creationId xmlns:a16="http://schemas.microsoft.com/office/drawing/2014/main" id="{B19A536D-3A8A-B403-CD97-251C1EEC2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10323295" y="5296051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E5DCEA-0F39-6218-B3A2-37ED5FB67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2561" y="5189357"/>
              <a:ext cx="968536" cy="93292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A2AF15-F019-6927-A8B2-D0F0D27498DD}"/>
              </a:ext>
            </a:extLst>
          </p:cNvPr>
          <p:cNvGrpSpPr/>
          <p:nvPr/>
        </p:nvGrpSpPr>
        <p:grpSpPr>
          <a:xfrm>
            <a:off x="694079" y="1293489"/>
            <a:ext cx="3128521" cy="914400"/>
            <a:chOff x="694079" y="1293489"/>
            <a:chExt cx="3128521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2B91C19-14E3-1374-894E-30688D17FEE6}"/>
                </a:ext>
              </a:extLst>
            </p:cNvPr>
            <p:cNvSpPr/>
            <p:nvPr/>
          </p:nvSpPr>
          <p:spPr>
            <a:xfrm>
              <a:off x="1706815" y="1358982"/>
              <a:ext cx="2115785" cy="783414"/>
            </a:xfrm>
            <a:prstGeom prst="roundRect">
              <a:avLst/>
            </a:prstGeom>
            <a:solidFill>
              <a:srgbClr val="DD6A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Karla" pitchFamily="2" charset="0"/>
                </a:rPr>
                <a:t>height = 5.9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Karla" pitchFamily="2" charset="0"/>
                </a:rPr>
                <a:t>width = 5.8</a:t>
              </a:r>
            </a:p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0DFD36-C9A7-BFB3-0B4F-F8DC1C526DD9}"/>
                </a:ext>
              </a:extLst>
            </p:cNvPr>
            <p:cNvSpPr/>
            <p:nvPr/>
          </p:nvSpPr>
          <p:spPr>
            <a:xfrm>
              <a:off x="694079" y="1293489"/>
              <a:ext cx="914400" cy="914400"/>
            </a:xfrm>
            <a:prstGeom prst="rect">
              <a:avLst/>
            </a:prstGeom>
            <a:solidFill>
              <a:srgbClr val="DD6A6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ACD7EA-87B9-7B66-93D2-EE673A6D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FC6855-97DA-65A3-C9B4-CF77DDC9B6E0}"/>
              </a:ext>
            </a:extLst>
          </p:cNvPr>
          <p:cNvSpPr/>
          <p:nvPr/>
        </p:nvSpPr>
        <p:spPr>
          <a:xfrm>
            <a:off x="5958215" y="2672922"/>
            <a:ext cx="3171039" cy="3612285"/>
          </a:xfrm>
          <a:prstGeom prst="rect">
            <a:avLst/>
          </a:prstGeom>
          <a:solidFill>
            <a:srgbClr val="262626">
              <a:alpha val="8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6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3C799-5525-C32B-1673-67BA55835C9C}"/>
              </a:ext>
            </a:extLst>
          </p:cNvPr>
          <p:cNvGrpSpPr/>
          <p:nvPr/>
        </p:nvGrpSpPr>
        <p:grpSpPr>
          <a:xfrm>
            <a:off x="3471743" y="2175484"/>
            <a:ext cx="5050351" cy="3504758"/>
            <a:chOff x="6229034" y="2665624"/>
            <a:chExt cx="5050351" cy="350475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54FC276-6168-0108-1E03-C29971C9C19C}"/>
                </a:ext>
              </a:extLst>
            </p:cNvPr>
            <p:cNvSpPr/>
            <p:nvPr/>
          </p:nvSpPr>
          <p:spPr>
            <a:xfrm>
              <a:off x="7745789" y="2665624"/>
              <a:ext cx="1938445" cy="5063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Karla" pitchFamily="2" charset="0"/>
                </a:rPr>
                <a:t>height &gt; 6.5?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AE07A55-3552-E276-22C8-69A441757079}"/>
                </a:ext>
              </a:extLst>
            </p:cNvPr>
            <p:cNvSpPr/>
            <p:nvPr/>
          </p:nvSpPr>
          <p:spPr>
            <a:xfrm>
              <a:off x="6579892" y="3955389"/>
              <a:ext cx="1938445" cy="5063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Karla" pitchFamily="2" charset="0"/>
                </a:rPr>
                <a:t>width &gt; 6.0?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1E9882A-05DB-8BFE-951F-155BD1E7AFEF}"/>
                </a:ext>
              </a:extLst>
            </p:cNvPr>
            <p:cNvSpPr/>
            <p:nvPr/>
          </p:nvSpPr>
          <p:spPr>
            <a:xfrm>
              <a:off x="9043502" y="3955389"/>
              <a:ext cx="1938445" cy="50635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Karla" pitchFamily="2" charset="0"/>
                </a:rPr>
                <a:t>width &gt; 9.5?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6566329-A100-EFDB-DC37-523F4AA465F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7549115" y="3171975"/>
              <a:ext cx="1165897" cy="783414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2334EA-D3DF-2701-07E3-F2EA82E81E6C}"/>
                </a:ext>
              </a:extLst>
            </p:cNvPr>
            <p:cNvSpPr txBox="1"/>
            <p:nvPr/>
          </p:nvSpPr>
          <p:spPr>
            <a:xfrm>
              <a:off x="9363869" y="329074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3CC745-4178-308B-1B94-3840E651D44C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8715012" y="3171975"/>
              <a:ext cx="1297713" cy="7834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AF2AC-2A96-C75D-D71B-56E86F880AD9}"/>
                </a:ext>
              </a:extLst>
            </p:cNvPr>
            <p:cNvSpPr txBox="1"/>
            <p:nvPr/>
          </p:nvSpPr>
          <p:spPr>
            <a:xfrm>
              <a:off x="7645040" y="3292868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B98E2A-C8FC-EF56-DECD-1660C411D86D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7025928" y="4461740"/>
              <a:ext cx="523187" cy="80713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511F16-9962-92C6-25A0-AD281F5C3F50}"/>
                </a:ext>
              </a:extLst>
            </p:cNvPr>
            <p:cNvSpPr txBox="1"/>
            <p:nvPr/>
          </p:nvSpPr>
          <p:spPr>
            <a:xfrm>
              <a:off x="6733592" y="4616430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5B941E-3EDC-C7F5-5DA0-7FECEE1A9FA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7549115" y="4461740"/>
              <a:ext cx="582948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905E4-C256-0DB2-C247-54F23341CD4A}"/>
                </a:ext>
              </a:extLst>
            </p:cNvPr>
            <p:cNvSpPr txBox="1"/>
            <p:nvPr/>
          </p:nvSpPr>
          <p:spPr>
            <a:xfrm>
              <a:off x="787289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FF5D91-38E3-090D-E501-0CEEE7F75FC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9531610" y="4461740"/>
              <a:ext cx="481115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3362192-F580-3760-CE8A-9E077F0F6F5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012725" y="4461740"/>
              <a:ext cx="608008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DBBD9A-D187-CB5E-6ED4-DEC1DB3E0342}"/>
                </a:ext>
              </a:extLst>
            </p:cNvPr>
            <p:cNvSpPr txBox="1"/>
            <p:nvPr/>
          </p:nvSpPr>
          <p:spPr>
            <a:xfrm>
              <a:off x="9259783" y="4626623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64A51-9AAA-4914-A696-7FBE68815DB0}"/>
                </a:ext>
              </a:extLst>
            </p:cNvPr>
            <p:cNvSpPr txBox="1"/>
            <p:nvPr/>
          </p:nvSpPr>
          <p:spPr>
            <a:xfrm>
              <a:off x="1035983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pic>
          <p:nvPicPr>
            <p:cNvPr id="20" name="Picture 4" descr="Download Lemon PNG Image for Free">
              <a:extLst>
                <a:ext uri="{FF2B5EF4-FFF2-40B4-BE49-F238E27FC236}">
                  <a16:creationId xmlns:a16="http://schemas.microsoft.com/office/drawing/2014/main" id="{F91B893A-962F-DE5B-8614-5B89FCA57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7696366" y="5360557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226478-76E9-ADFF-BB7A-47E895C5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034" y="5237458"/>
              <a:ext cx="968536" cy="932924"/>
            </a:xfrm>
            <a:prstGeom prst="rect">
              <a:avLst/>
            </a:prstGeom>
          </p:spPr>
        </p:pic>
        <p:pic>
          <p:nvPicPr>
            <p:cNvPr id="22" name="Picture 4" descr="Download Lemon PNG Image for Free">
              <a:extLst>
                <a:ext uri="{FF2B5EF4-FFF2-40B4-BE49-F238E27FC236}">
                  <a16:creationId xmlns:a16="http://schemas.microsoft.com/office/drawing/2014/main" id="{B19A536D-3A8A-B403-CD97-251C1EEC2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10323295" y="5296051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E5DCEA-0F39-6218-B3A2-37ED5FB67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2561" y="5189357"/>
              <a:ext cx="968536" cy="93292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B0A441-0131-FC1B-E695-F46A81F37545}"/>
              </a:ext>
            </a:extLst>
          </p:cNvPr>
          <p:cNvGrpSpPr/>
          <p:nvPr/>
        </p:nvGrpSpPr>
        <p:grpSpPr>
          <a:xfrm>
            <a:off x="694079" y="1293489"/>
            <a:ext cx="3128521" cy="914400"/>
            <a:chOff x="694079" y="1293489"/>
            <a:chExt cx="3128521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96A4823-24E3-99E5-7D6B-EBAC3E11DF62}"/>
                </a:ext>
              </a:extLst>
            </p:cNvPr>
            <p:cNvSpPr/>
            <p:nvPr/>
          </p:nvSpPr>
          <p:spPr>
            <a:xfrm>
              <a:off x="1706815" y="1358982"/>
              <a:ext cx="2115785" cy="783414"/>
            </a:xfrm>
            <a:prstGeom prst="roundRect">
              <a:avLst/>
            </a:prstGeom>
            <a:solidFill>
              <a:srgbClr val="DD6A6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Karla" pitchFamily="2" charset="0"/>
                </a:rPr>
                <a:t>height = 5.9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Karla" pitchFamily="2" charset="0"/>
                </a:rPr>
                <a:t>width = 5.8</a:t>
              </a:r>
            </a:p>
            <a:p>
              <a:endParaRPr lang="en-US" sz="2400" dirty="0">
                <a:solidFill>
                  <a:schemeClr val="bg1"/>
                </a:solidFill>
                <a:latin typeface="Karla" pitchFamily="2" charset="0"/>
              </a:endParaRP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2DB216-8FFD-98A9-CF1B-10231BFBB600}"/>
                </a:ext>
              </a:extLst>
            </p:cNvPr>
            <p:cNvSpPr/>
            <p:nvPr/>
          </p:nvSpPr>
          <p:spPr>
            <a:xfrm>
              <a:off x="694079" y="1293489"/>
              <a:ext cx="914400" cy="914400"/>
            </a:xfrm>
            <a:prstGeom prst="rect">
              <a:avLst/>
            </a:prstGeom>
            <a:solidFill>
              <a:srgbClr val="DD6A6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C61FAF-31B8-2792-CF45-6C66C6D5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99B100-6AFC-2D44-1D38-B9ACBA79B833}"/>
              </a:ext>
            </a:extLst>
          </p:cNvPr>
          <p:cNvSpPr/>
          <p:nvPr/>
        </p:nvSpPr>
        <p:spPr>
          <a:xfrm>
            <a:off x="5949456" y="2658701"/>
            <a:ext cx="3171039" cy="3612285"/>
          </a:xfrm>
          <a:prstGeom prst="rect">
            <a:avLst/>
          </a:prstGeom>
          <a:solidFill>
            <a:srgbClr val="262626">
              <a:alpha val="8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3F7F0C-30AA-58BC-2893-CFB187B9CCB6}"/>
              </a:ext>
            </a:extLst>
          </p:cNvPr>
          <p:cNvSpPr/>
          <p:nvPr/>
        </p:nvSpPr>
        <p:spPr>
          <a:xfrm>
            <a:off x="4824138" y="3989585"/>
            <a:ext cx="1185736" cy="2010708"/>
          </a:xfrm>
          <a:prstGeom prst="rect">
            <a:avLst/>
          </a:prstGeom>
          <a:solidFill>
            <a:srgbClr val="262626">
              <a:alpha val="8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9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3C799-5525-C32B-1673-67BA55835C9C}"/>
              </a:ext>
            </a:extLst>
          </p:cNvPr>
          <p:cNvGrpSpPr/>
          <p:nvPr/>
        </p:nvGrpSpPr>
        <p:grpSpPr>
          <a:xfrm>
            <a:off x="3471743" y="2175484"/>
            <a:ext cx="5050351" cy="3504758"/>
            <a:chOff x="6229034" y="2665624"/>
            <a:chExt cx="5050351" cy="350475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54FC276-6168-0108-1E03-C29971C9C19C}"/>
                </a:ext>
              </a:extLst>
            </p:cNvPr>
            <p:cNvSpPr/>
            <p:nvPr/>
          </p:nvSpPr>
          <p:spPr>
            <a:xfrm>
              <a:off x="7745789" y="2665624"/>
              <a:ext cx="1938445" cy="5063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Karla" pitchFamily="2" charset="0"/>
                </a:rPr>
                <a:t>height &gt; 6.5?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AE07A55-3552-E276-22C8-69A441757079}"/>
                </a:ext>
              </a:extLst>
            </p:cNvPr>
            <p:cNvSpPr/>
            <p:nvPr/>
          </p:nvSpPr>
          <p:spPr>
            <a:xfrm>
              <a:off x="6579892" y="3955389"/>
              <a:ext cx="1938445" cy="5063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Karla" pitchFamily="2" charset="0"/>
                </a:rPr>
                <a:t>width &gt; 6.0?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1E9882A-05DB-8BFE-951F-155BD1E7AFEF}"/>
                </a:ext>
              </a:extLst>
            </p:cNvPr>
            <p:cNvSpPr/>
            <p:nvPr/>
          </p:nvSpPr>
          <p:spPr>
            <a:xfrm>
              <a:off x="9043502" y="3955389"/>
              <a:ext cx="1938445" cy="50635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Karla" pitchFamily="2" charset="0"/>
                </a:rPr>
                <a:t>width &gt; 9.5?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6566329-A100-EFDB-DC37-523F4AA465F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7549115" y="3171975"/>
              <a:ext cx="1165897" cy="783414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2334EA-D3DF-2701-07E3-F2EA82E81E6C}"/>
                </a:ext>
              </a:extLst>
            </p:cNvPr>
            <p:cNvSpPr txBox="1"/>
            <p:nvPr/>
          </p:nvSpPr>
          <p:spPr>
            <a:xfrm>
              <a:off x="9363869" y="329074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3CC745-4178-308B-1B94-3840E651D44C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8715012" y="3171975"/>
              <a:ext cx="1297713" cy="7834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AF2AC-2A96-C75D-D71B-56E86F880AD9}"/>
                </a:ext>
              </a:extLst>
            </p:cNvPr>
            <p:cNvSpPr txBox="1"/>
            <p:nvPr/>
          </p:nvSpPr>
          <p:spPr>
            <a:xfrm>
              <a:off x="7645040" y="3292868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B98E2A-C8FC-EF56-DECD-1660C411D86D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7025928" y="4461740"/>
              <a:ext cx="523187" cy="80713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511F16-9962-92C6-25A0-AD281F5C3F50}"/>
                </a:ext>
              </a:extLst>
            </p:cNvPr>
            <p:cNvSpPr txBox="1"/>
            <p:nvPr/>
          </p:nvSpPr>
          <p:spPr>
            <a:xfrm>
              <a:off x="6733592" y="4616430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5B941E-3EDC-C7F5-5DA0-7FECEE1A9FA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7549115" y="4461740"/>
              <a:ext cx="582948" cy="8071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905E4-C256-0DB2-C247-54F23341CD4A}"/>
                </a:ext>
              </a:extLst>
            </p:cNvPr>
            <p:cNvSpPr txBox="1"/>
            <p:nvPr/>
          </p:nvSpPr>
          <p:spPr>
            <a:xfrm>
              <a:off x="787289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FF5D91-38E3-090D-E501-0CEEE7F75FC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9531610" y="4461740"/>
              <a:ext cx="481115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3362192-F580-3760-CE8A-9E077F0F6F5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0012725" y="4461740"/>
              <a:ext cx="608008" cy="7358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DBBD9A-D187-CB5E-6ED4-DEC1DB3E0342}"/>
                </a:ext>
              </a:extLst>
            </p:cNvPr>
            <p:cNvSpPr txBox="1"/>
            <p:nvPr/>
          </p:nvSpPr>
          <p:spPr>
            <a:xfrm>
              <a:off x="9259783" y="4626623"/>
              <a:ext cx="482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No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64A51-9AAA-4914-A696-7FBE68815DB0}"/>
                </a:ext>
              </a:extLst>
            </p:cNvPr>
            <p:cNvSpPr txBox="1"/>
            <p:nvPr/>
          </p:nvSpPr>
          <p:spPr>
            <a:xfrm>
              <a:off x="10359833" y="461940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Yes</a:t>
              </a:r>
            </a:p>
          </p:txBody>
        </p:sp>
        <p:pic>
          <p:nvPicPr>
            <p:cNvPr id="20" name="Picture 4" descr="Download Lemon PNG Image for Free">
              <a:extLst>
                <a:ext uri="{FF2B5EF4-FFF2-40B4-BE49-F238E27FC236}">
                  <a16:creationId xmlns:a16="http://schemas.microsoft.com/office/drawing/2014/main" id="{F91B893A-962F-DE5B-8614-5B89FCA57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7696366" y="5360557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226478-76E9-ADFF-BB7A-47E895C5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9034" y="5237458"/>
              <a:ext cx="968536" cy="932924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22" name="Picture 4" descr="Download Lemon PNG Image for Free">
              <a:extLst>
                <a:ext uri="{FF2B5EF4-FFF2-40B4-BE49-F238E27FC236}">
                  <a16:creationId xmlns:a16="http://schemas.microsoft.com/office/drawing/2014/main" id="{B19A536D-3A8A-B403-CD97-251C1EEC2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0132">
              <a:off x="10323295" y="5296051"/>
              <a:ext cx="956090" cy="68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E5DCEA-0F39-6218-B3A2-37ED5FB67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2561" y="5189357"/>
              <a:ext cx="968536" cy="932924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EA9E82D-71B0-15CC-C241-5109D1D8ED4D}"/>
              </a:ext>
            </a:extLst>
          </p:cNvPr>
          <p:cNvSpPr/>
          <p:nvPr/>
        </p:nvSpPr>
        <p:spPr>
          <a:xfrm>
            <a:off x="3405577" y="4719016"/>
            <a:ext cx="1063662" cy="101755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6F1571-F453-2304-5399-99953EB69E3A}"/>
              </a:ext>
            </a:extLst>
          </p:cNvPr>
          <p:cNvSpPr/>
          <p:nvPr/>
        </p:nvSpPr>
        <p:spPr>
          <a:xfrm>
            <a:off x="1706815" y="1358982"/>
            <a:ext cx="2269485" cy="78341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tx1"/>
              </a:solidFill>
              <a:latin typeface="Karla" pitchFamily="2" charset="0"/>
            </a:endParaRPr>
          </a:p>
          <a:p>
            <a:endParaRPr lang="en-US" sz="2400" b="1" dirty="0">
              <a:solidFill>
                <a:schemeClr val="tx1"/>
              </a:solidFill>
              <a:latin typeface="Karla" pitchFamily="2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Karla" pitchFamily="2" charset="0"/>
              </a:rPr>
              <a:t>height = 5.9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Karla" pitchFamily="2" charset="0"/>
              </a:rPr>
              <a:t>width = 5.8</a:t>
            </a:r>
          </a:p>
          <a:p>
            <a:endParaRPr lang="en-US" sz="2400" b="1" dirty="0">
              <a:solidFill>
                <a:schemeClr val="tx1"/>
              </a:solidFill>
              <a:latin typeface="Karla" pitchFamily="2" charset="0"/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B92CF7-E004-868E-907A-904F1E21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80" y="1284227"/>
            <a:ext cx="968536" cy="93292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F22F46A-8EF2-D2D6-030C-9D8A909C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329CBD-64AF-F6EB-0899-4AB14D5A8BD8}"/>
              </a:ext>
            </a:extLst>
          </p:cNvPr>
          <p:cNvSpPr txBox="1"/>
          <p:nvPr/>
        </p:nvSpPr>
        <p:spPr>
          <a:xfrm>
            <a:off x="3491056" y="6215012"/>
            <a:ext cx="565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Karla" pitchFamily="2" charset="0"/>
              </a:rPr>
              <a:t>THIS METHOD IS ALSO CALLED </a:t>
            </a:r>
            <a:r>
              <a:rPr lang="en-US" dirty="0">
                <a:solidFill>
                  <a:schemeClr val="accent1"/>
                </a:solidFill>
                <a:latin typeface="Karla" pitchFamily="2" charset="0"/>
              </a:rPr>
              <a:t>TRAVERSING THE TREE.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23B595-6D24-4284-9DFB-DE1D0DA7FAC4}"/>
              </a:ext>
            </a:extLst>
          </p:cNvPr>
          <p:cNvSpPr/>
          <p:nvPr/>
        </p:nvSpPr>
        <p:spPr>
          <a:xfrm>
            <a:off x="5958215" y="2681835"/>
            <a:ext cx="3171039" cy="3369341"/>
          </a:xfrm>
          <a:prstGeom prst="rect">
            <a:avLst/>
          </a:prstGeom>
          <a:solidFill>
            <a:srgbClr val="262626">
              <a:alpha val="8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19F3FD-30E7-6E39-C73C-E510514A8DF1}"/>
              </a:ext>
            </a:extLst>
          </p:cNvPr>
          <p:cNvSpPr/>
          <p:nvPr/>
        </p:nvSpPr>
        <p:spPr>
          <a:xfrm>
            <a:off x="4824138" y="3989585"/>
            <a:ext cx="1185736" cy="2010708"/>
          </a:xfrm>
          <a:prstGeom prst="rect">
            <a:avLst/>
          </a:prstGeom>
          <a:solidFill>
            <a:srgbClr val="262626">
              <a:alpha val="8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92" y="979097"/>
            <a:ext cx="10327008" cy="4617349"/>
          </a:xfrm>
        </p:spPr>
        <p:txBody>
          <a:bodyPr>
            <a:noAutofit/>
          </a:bodyPr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Motivation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Decision Trees – Classification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Intuition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Predictions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Splitting Criteria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Stopping Conditions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dirty="0"/>
              <a:t>Decision Trees - Regression</a:t>
            </a:r>
          </a:p>
        </p:txBody>
      </p:sp>
    </p:spTree>
    <p:extLst>
      <p:ext uri="{BB962C8B-B14F-4D97-AF65-F5344CB8AC3E}">
        <p14:creationId xmlns:p14="http://schemas.microsoft.com/office/powerpoint/2010/main" val="207482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F280265-10D9-3DD7-EE7D-C2261A7A7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4598" y="1268442"/>
                <a:ext cx="5359052" cy="3440718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23875" indent="-512763"/>
                <a:r>
                  <a:rPr lang="en-US" sz="2400" dirty="0">
                    <a:solidFill>
                      <a:schemeClr val="bg1"/>
                    </a:solidFill>
                  </a:rPr>
                  <a:t>Which gives a better split?</a:t>
                </a:r>
              </a:p>
              <a:p>
                <a:pPr marL="523875" indent="-512763"/>
                <a:endParaRPr lang="en-US" sz="2400" dirty="0">
                  <a:solidFill>
                    <a:schemeClr val="bg1"/>
                  </a:solidFill>
                </a:endParaRPr>
              </a:p>
              <a:p>
                <a:pPr marL="523875" indent="-512763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Should it be split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?</a:t>
                </a:r>
              </a:p>
              <a:p>
                <a:pPr marL="523875" indent="-512763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latin typeface="Karla" pitchFamily="2" charset="0"/>
                  </a:rPr>
                  <a:t>Where should we split?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F280265-10D9-3DD7-EE7D-C2261A7A7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598" y="1268442"/>
                <a:ext cx="5359052" cy="3440718"/>
              </a:xfrm>
              <a:prstGeom prst="rect">
                <a:avLst/>
              </a:prstGeom>
              <a:blipFill>
                <a:blip r:embed="rId2"/>
                <a:stretch>
                  <a:fillRect l="-1655" t="-10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C50EECF-2F2D-57FF-EB50-2329972C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8350" y="1134705"/>
            <a:ext cx="5487650" cy="53514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03624A-F1BB-FF19-8942-B881C3BD5EF6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>
                    <a:lumMod val="95000"/>
                  </a:schemeClr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Splitting Criteria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137B2C-7662-7118-2A0A-50952ABC488B}"/>
              </a:ext>
            </a:extLst>
          </p:cNvPr>
          <p:cNvSpPr/>
          <p:nvPr/>
        </p:nvSpPr>
        <p:spPr>
          <a:xfrm>
            <a:off x="4404575" y="4709160"/>
            <a:ext cx="1317083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66EAF0A-F4B0-1A8B-B413-5A6C090E3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100" y="3180567"/>
            <a:ext cx="4430703" cy="30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E36A061-02A0-406C-8216-B9AE20DB80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8350" y="1134705"/>
            <a:ext cx="5487650" cy="53514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B9D3D8-06AD-CD76-4544-91F5DCA45805}"/>
              </a:ext>
            </a:extLst>
          </p:cNvPr>
          <p:cNvSpPr/>
          <p:nvPr/>
        </p:nvSpPr>
        <p:spPr>
          <a:xfrm>
            <a:off x="4511040" y="4709160"/>
            <a:ext cx="1285973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ADE9E4-DDCA-4723-98E8-3C98A8FB8045}"/>
              </a:ext>
            </a:extLst>
          </p:cNvPr>
          <p:cNvCxnSpPr>
            <a:cxnSpLocks/>
          </p:cNvCxnSpPr>
          <p:nvPr/>
        </p:nvCxnSpPr>
        <p:spPr>
          <a:xfrm>
            <a:off x="1978443" y="3935706"/>
            <a:ext cx="3418726" cy="0"/>
          </a:xfrm>
          <a:prstGeom prst="line">
            <a:avLst/>
          </a:prstGeom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EA6D1-B6E1-8EC0-650F-57BE31F381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4598" y="1268442"/>
                <a:ext cx="5359052" cy="3440718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23875" indent="-512763"/>
                <a:r>
                  <a:rPr lang="en-US" sz="2400" dirty="0">
                    <a:solidFill>
                      <a:schemeClr val="bg1"/>
                    </a:solidFill>
                  </a:rPr>
                  <a:t>Which gives a better split?</a:t>
                </a:r>
              </a:p>
              <a:p>
                <a:pPr marL="523875" indent="-512763"/>
                <a:endParaRPr lang="en-US" sz="2400" dirty="0">
                  <a:solidFill>
                    <a:schemeClr val="bg1"/>
                  </a:solidFill>
                </a:endParaRPr>
              </a:p>
              <a:p>
                <a:pPr marL="523875" indent="-512763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Should it be split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?</a:t>
                </a:r>
              </a:p>
              <a:p>
                <a:pPr marL="523875" indent="-512763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latin typeface="Karla" pitchFamily="2" charset="0"/>
                  </a:rPr>
                  <a:t>Where should we split?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EA6D1-B6E1-8EC0-650F-57BE31F38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598" y="1268442"/>
                <a:ext cx="5359052" cy="3440718"/>
              </a:xfrm>
              <a:prstGeom prst="rect">
                <a:avLst/>
              </a:prstGeom>
              <a:blipFill>
                <a:blip r:embed="rId3"/>
                <a:stretch>
                  <a:fillRect l="-1655" t="-10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BF35BD8A-9D01-AE00-9F8A-373A50E4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Criteria</a:t>
            </a:r>
          </a:p>
        </p:txBody>
      </p:sp>
    </p:spTree>
    <p:extLst>
      <p:ext uri="{BB962C8B-B14F-4D97-AF65-F5344CB8AC3E}">
        <p14:creationId xmlns:p14="http://schemas.microsoft.com/office/powerpoint/2010/main" val="224527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1.11111E-6 L 0.00013 0.1562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78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15625 L 0.00117 -0.26227 " pathEditMode="relative" rAng="0" ptsTypes="AA" p14:bounceEnd="50000">
                                          <p:cBhvr>
                                            <p:cTn id="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1.11111E-6 L 0.00013 0.1562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78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15625 L 0.00117 -0.26227 " pathEditMode="relative" rAng="0" ptsTypes="AA">
                                          <p:cBhvr>
                                            <p:cTn id="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9F52F-FBB4-E2B8-9FB6-62E7C77B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8350" y="1134705"/>
            <a:ext cx="5487650" cy="53514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2FEC2-6D5A-E698-9F13-58A5D20EB80F}"/>
              </a:ext>
            </a:extLst>
          </p:cNvPr>
          <p:cNvSpPr/>
          <p:nvPr/>
        </p:nvSpPr>
        <p:spPr>
          <a:xfrm>
            <a:off x="4511040" y="4709160"/>
            <a:ext cx="1285973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F9B7E-706E-4F9D-B78E-95AC6DDE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Criteria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ADE9E4-DDCA-4723-98E8-3C98A8FB8045}"/>
              </a:ext>
            </a:extLst>
          </p:cNvPr>
          <p:cNvCxnSpPr>
            <a:cxnSpLocks/>
          </p:cNvCxnSpPr>
          <p:nvPr/>
        </p:nvCxnSpPr>
        <p:spPr>
          <a:xfrm>
            <a:off x="4376689" y="2044039"/>
            <a:ext cx="0" cy="3328988"/>
          </a:xfrm>
          <a:prstGeom prst="line">
            <a:avLst/>
          </a:prstGeom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047CB1A-4BB1-6659-0530-546908EE3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4598" y="1268442"/>
                <a:ext cx="5359052" cy="3440718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23875" indent="-512763"/>
                <a:r>
                  <a:rPr lang="en-US" sz="2400" dirty="0">
                    <a:solidFill>
                      <a:schemeClr val="bg1"/>
                    </a:solidFill>
                  </a:rPr>
                  <a:t>Which gives a better split?</a:t>
                </a:r>
              </a:p>
              <a:p>
                <a:pPr marL="523875" indent="-512763"/>
                <a:endParaRPr lang="en-US" sz="2400" dirty="0">
                  <a:solidFill>
                    <a:schemeClr val="bg1"/>
                  </a:solidFill>
                </a:endParaRPr>
              </a:p>
              <a:p>
                <a:pPr marL="523875" indent="-512763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Should it be split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?</a:t>
                </a:r>
              </a:p>
              <a:p>
                <a:pPr marL="523875" indent="-512763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latin typeface="Karla" pitchFamily="2" charset="0"/>
                  </a:rPr>
                  <a:t>Where should we split?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047CB1A-4BB1-6659-0530-546908EE3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598" y="1268442"/>
                <a:ext cx="5359052" cy="3440718"/>
              </a:xfrm>
              <a:prstGeom prst="rect">
                <a:avLst/>
              </a:prstGeom>
              <a:blipFill>
                <a:blip r:embed="rId3"/>
                <a:stretch>
                  <a:fillRect l="-1655" t="-10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5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C40E7-39A1-BC77-896C-F45DB731B8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8350" y="1134705"/>
            <a:ext cx="5487650" cy="5351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57909D-261E-27DF-17CD-D1630DC0ADA8}"/>
              </a:ext>
            </a:extLst>
          </p:cNvPr>
          <p:cNvSpPr/>
          <p:nvPr/>
        </p:nvSpPr>
        <p:spPr>
          <a:xfrm>
            <a:off x="4511040" y="4709160"/>
            <a:ext cx="1285973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F9B7E-706E-4F9D-B78E-95AC6DDE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Criteria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ADE9E4-DDCA-4723-98E8-3C98A8FB8045}"/>
              </a:ext>
            </a:extLst>
          </p:cNvPr>
          <p:cNvCxnSpPr>
            <a:cxnSpLocks/>
          </p:cNvCxnSpPr>
          <p:nvPr/>
        </p:nvCxnSpPr>
        <p:spPr>
          <a:xfrm>
            <a:off x="2646923" y="1927586"/>
            <a:ext cx="0" cy="3328988"/>
          </a:xfrm>
          <a:prstGeom prst="line">
            <a:avLst/>
          </a:prstGeom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BB88B7-80D3-D958-CEAE-974DDEA25C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4598" y="1268442"/>
                <a:ext cx="5359052" cy="3440718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23875" indent="-512763"/>
                <a:r>
                  <a:rPr lang="en-US" sz="2400" dirty="0">
                    <a:solidFill>
                      <a:schemeClr val="bg1"/>
                    </a:solidFill>
                  </a:rPr>
                  <a:t>Which gives a better split?</a:t>
                </a:r>
              </a:p>
              <a:p>
                <a:pPr marL="523875" indent="-512763"/>
                <a:endParaRPr lang="en-US" sz="2400" dirty="0">
                  <a:solidFill>
                    <a:schemeClr val="bg1"/>
                  </a:solidFill>
                </a:endParaRPr>
              </a:p>
              <a:p>
                <a:pPr marL="523875" indent="-512763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Should it be split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?</a:t>
                </a:r>
              </a:p>
              <a:p>
                <a:pPr marL="523875" indent="-512763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latin typeface="Karla" pitchFamily="2" charset="0"/>
                  </a:rPr>
                  <a:t>Where should we split?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BB88B7-80D3-D958-CEAE-974DDEA25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598" y="1268442"/>
                <a:ext cx="5359052" cy="3440718"/>
              </a:xfrm>
              <a:prstGeom prst="rect">
                <a:avLst/>
              </a:prstGeom>
              <a:blipFill>
                <a:blip r:embed="rId3"/>
                <a:stretch>
                  <a:fillRect l="-1655" t="-10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51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Optimality of Splitting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243328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While there is no ‘correct’ way to define an optimal split, there are some common-sense guidelines for every splitting criterion: 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regions in the feature space should grow progressively </a:t>
            </a:r>
            <a:r>
              <a:rPr lang="en-US" sz="2400" b="1" dirty="0">
                <a:solidFill>
                  <a:schemeClr val="accent1"/>
                </a:solidFill>
              </a:rPr>
              <a:t>purer</a:t>
            </a:r>
            <a:r>
              <a:rPr lang="en-US" sz="2400" dirty="0">
                <a:solidFill>
                  <a:schemeClr val="bg1"/>
                </a:solidFill>
              </a:rPr>
              <a:t> with the number of splits. That is, we should see that each region ‘specializes’ towards a single class. 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should end up with </a:t>
            </a:r>
            <a:r>
              <a:rPr lang="en-US" sz="2400" b="1" dirty="0">
                <a:solidFill>
                  <a:schemeClr val="accent1"/>
                </a:solidFill>
              </a:rPr>
              <a:t>no empty regions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– every region should contain training points. 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fitness metric of a split should take a </a:t>
            </a:r>
            <a:r>
              <a:rPr lang="en-US" sz="2400" b="1" dirty="0">
                <a:solidFill>
                  <a:schemeClr val="accent1"/>
                </a:solidFill>
              </a:rPr>
              <a:t>differentiable form</a:t>
            </a:r>
            <a:r>
              <a:rPr lang="en-US" sz="2400" dirty="0">
                <a:solidFill>
                  <a:schemeClr val="bg1"/>
                </a:solidFill>
              </a:rPr>
              <a:t> (making optimization possible).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EE63E-3DF5-3247-BFFB-1C6A3FC78F21}"/>
              </a:ext>
            </a:extLst>
          </p:cNvPr>
          <p:cNvSpPr txBox="1"/>
          <p:nvPr/>
        </p:nvSpPr>
        <p:spPr>
          <a:xfrm>
            <a:off x="7915624" y="6379859"/>
            <a:ext cx="2965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Pavlos is not convinced we need differentiable metric</a:t>
            </a:r>
          </a:p>
        </p:txBody>
      </p:sp>
    </p:spTree>
    <p:extLst>
      <p:ext uri="{BB962C8B-B14F-4D97-AF65-F5344CB8AC3E}">
        <p14:creationId xmlns:p14="http://schemas.microsoft.com/office/powerpoint/2010/main" val="37553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6685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32A0DC-06E9-44BB-9CBA-5C8285FB5E6D}"/>
                  </a:ext>
                </a:extLst>
              </p:cNvPr>
              <p:cNvSpPr txBox="1"/>
              <p:nvPr/>
            </p:nvSpPr>
            <p:spPr>
              <a:xfrm>
                <a:off x="6579135" y="2038769"/>
                <a:ext cx="3685048" cy="672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Classification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32A0DC-06E9-44BB-9CBA-5C8285FB5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135" y="2038769"/>
                <a:ext cx="3685048" cy="672300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679966-8D6E-430A-A3E9-3FCAC6C4F296}"/>
                  </a:ext>
                </a:extLst>
              </p:cNvPr>
              <p:cNvSpPr txBox="1"/>
              <p:nvPr/>
            </p:nvSpPr>
            <p:spPr>
              <a:xfrm>
                <a:off x="6532840" y="3048306"/>
                <a:ext cx="5446363" cy="795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𝑚𝑖𝑛𝑜𝑟𝑖𝑡𝑦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679966-8D6E-430A-A3E9-3FCAC6C4F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40" y="3048306"/>
                <a:ext cx="5446363" cy="795346"/>
              </a:xfrm>
              <a:prstGeom prst="rect">
                <a:avLst/>
              </a:prstGeom>
              <a:blipFill>
                <a:blip r:embed="rId6"/>
                <a:stretch>
                  <a:fillRect t="-158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ajority">
                <a:extLst>
                  <a:ext uri="{FF2B5EF4-FFF2-40B4-BE49-F238E27FC236}">
                    <a16:creationId xmlns:a16="http://schemas.microsoft.com/office/drawing/2014/main" id="{D3F41548-C631-4470-BAA3-A8319C444AFA}"/>
                  </a:ext>
                </a:extLst>
              </p:cNvPr>
              <p:cNvSpPr txBox="1"/>
              <p:nvPr/>
            </p:nvSpPr>
            <p:spPr>
              <a:xfrm>
                <a:off x="6532840" y="5315619"/>
                <a:ext cx="5362429" cy="795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𝑚𝑎𝑗𝑜𝑟𝑖𝑡𝑦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Majority">
                <a:extLst>
                  <a:ext uri="{FF2B5EF4-FFF2-40B4-BE49-F238E27FC236}">
                    <a16:creationId xmlns:a16="http://schemas.microsoft.com/office/drawing/2014/main" id="{D3F41548-C631-4470-BAA3-A8319C444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40" y="5315619"/>
                <a:ext cx="5362429" cy="795346"/>
              </a:xfrm>
              <a:prstGeom prst="rect">
                <a:avLst/>
              </a:prstGeom>
              <a:blipFill>
                <a:blip r:embed="rId7"/>
                <a:stretch>
                  <a:fillRect t="-1587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7AC0459-4018-46C7-85DE-289ACAB6CDBC}"/>
              </a:ext>
            </a:extLst>
          </p:cNvPr>
          <p:cNvGrpSpPr/>
          <p:nvPr/>
        </p:nvGrpSpPr>
        <p:grpSpPr>
          <a:xfrm>
            <a:off x="6535907" y="4164244"/>
            <a:ext cx="4181594" cy="795346"/>
            <a:chOff x="6535907" y="3024565"/>
            <a:chExt cx="4181594" cy="795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935F0-D5A6-4612-ACB3-991E5576E9EE}"/>
                    </a:ext>
                  </a:extLst>
                </p:cNvPr>
                <p:cNvSpPr txBox="1"/>
                <p:nvPr/>
              </p:nvSpPr>
              <p:spPr>
                <a:xfrm>
                  <a:off x="6535907" y="3024565"/>
                  <a:ext cx="4181594" cy="7953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𝑁𝑢𝑚𝑏𝑒𝑟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𝑝𝑜𝑖𝑛𝑡𝑠</m:t>
                            </m:r>
                          </m:den>
                        </m:f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935F0-D5A6-4612-ACB3-991E5576E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907" y="3024565"/>
                  <a:ext cx="4181594" cy="795346"/>
                </a:xfrm>
                <a:prstGeom prst="rect">
                  <a:avLst/>
                </a:prstGeom>
                <a:blipFill>
                  <a:blip r:embed="rId8"/>
                  <a:stretch>
                    <a:fillRect t="-1563" b="-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3C2EE7-1543-4DAE-B8D3-04DCECA41AFD}"/>
                </a:ext>
              </a:extLst>
            </p:cNvPr>
            <p:cNvSpPr/>
            <p:nvPr/>
          </p:nvSpPr>
          <p:spPr>
            <a:xfrm flipV="1">
              <a:off x="9511071" y="3111632"/>
              <a:ext cx="259004" cy="2324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siderRegion">
                <a:extLst>
                  <a:ext uri="{FF2B5EF4-FFF2-40B4-BE49-F238E27FC236}">
                    <a16:creationId xmlns:a16="http://schemas.microsoft.com/office/drawing/2014/main" id="{A5D9DF83-0E6B-4056-9ADF-9EECD695AAF6}"/>
                  </a:ext>
                </a:extLst>
              </p:cNvPr>
              <p:cNvSpPr txBox="1"/>
              <p:nvPr/>
            </p:nvSpPr>
            <p:spPr>
              <a:xfrm>
                <a:off x="6569869" y="1360895"/>
                <a:ext cx="26441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Consider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20" name="ConsiderRegion">
                <a:extLst>
                  <a:ext uri="{FF2B5EF4-FFF2-40B4-BE49-F238E27FC236}">
                    <a16:creationId xmlns:a16="http://schemas.microsoft.com/office/drawing/2014/main" id="{A5D9DF83-0E6B-4056-9ADF-9EECD695A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869" y="1360895"/>
                <a:ext cx="2644185" cy="430887"/>
              </a:xfrm>
              <a:prstGeom prst="rect">
                <a:avLst/>
              </a:prstGeom>
              <a:blipFill>
                <a:blip r:embed="rId9"/>
                <a:stretch>
                  <a:fillRect l="-2871" t="-8571" r="-19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74F7EB4-36FD-DFF0-B790-9D3426F30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968757"/>
            <a:ext cx="6474693" cy="37928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DA5D82-C323-78F2-2C93-84341EAB6831}"/>
              </a:ext>
            </a:extLst>
          </p:cNvPr>
          <p:cNvSpPr/>
          <p:nvPr/>
        </p:nvSpPr>
        <p:spPr>
          <a:xfrm>
            <a:off x="5079999" y="4251310"/>
            <a:ext cx="1082521" cy="79820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F0F20-2682-304D-DD9C-2EF6762A7637}"/>
              </a:ext>
            </a:extLst>
          </p:cNvPr>
          <p:cNvSpPr/>
          <p:nvPr/>
        </p:nvSpPr>
        <p:spPr>
          <a:xfrm>
            <a:off x="4924881" y="4168396"/>
            <a:ext cx="1285973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6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frog in a field of flowers&#10;&#10;Description automatically generated">
            <a:extLst>
              <a:ext uri="{FF2B5EF4-FFF2-40B4-BE49-F238E27FC236}">
                <a16:creationId xmlns:a16="http://schemas.microsoft.com/office/drawing/2014/main" id="{5B811955-9008-876E-4D80-8C09C9AA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1" y="384432"/>
            <a:ext cx="6089135" cy="6089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20832-5B16-B35D-EA58-ECCF289CE421}"/>
              </a:ext>
            </a:extLst>
          </p:cNvPr>
          <p:cNvSpPr txBox="1"/>
          <p:nvPr/>
        </p:nvSpPr>
        <p:spPr>
          <a:xfrm>
            <a:off x="3046971" y="384432"/>
            <a:ext cx="60980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u="none" strike="noStrike" dirty="0">
                <a:effectLst/>
                <a:latin typeface="Söhne"/>
              </a:rPr>
              <a:t>When you're trying to be one with nature, but someone mentions food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817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ajority">
                <a:extLst>
                  <a:ext uri="{FF2B5EF4-FFF2-40B4-BE49-F238E27FC236}">
                    <a16:creationId xmlns:a16="http://schemas.microsoft.com/office/drawing/2014/main" id="{C0628231-2A8E-4D99-A59F-ABC462A55FD1}"/>
                  </a:ext>
                </a:extLst>
              </p:cNvPr>
              <p:cNvSpPr txBox="1"/>
              <p:nvPr/>
            </p:nvSpPr>
            <p:spPr>
              <a:xfrm>
                <a:off x="6532840" y="2178998"/>
                <a:ext cx="5362429" cy="795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𝑚𝑎𝑗𝑜𝑟𝑖𝑡𝑦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Majority">
                <a:extLst>
                  <a:ext uri="{FF2B5EF4-FFF2-40B4-BE49-F238E27FC236}">
                    <a16:creationId xmlns:a16="http://schemas.microsoft.com/office/drawing/2014/main" id="{C0628231-2A8E-4D99-A59F-ABC462A55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840" y="2178998"/>
                <a:ext cx="5362429" cy="795346"/>
              </a:xfrm>
              <a:prstGeom prst="rect">
                <a:avLst/>
              </a:prstGeom>
              <a:blipFill>
                <a:blip r:embed="rId3"/>
                <a:stretch>
                  <a:fillRect t="-156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Classification Error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4EE97E-2F2F-4AAE-BB25-F0CB9F13AE15}"/>
              </a:ext>
            </a:extLst>
          </p:cNvPr>
          <p:cNvGrpSpPr/>
          <p:nvPr/>
        </p:nvGrpSpPr>
        <p:grpSpPr>
          <a:xfrm>
            <a:off x="6361545" y="3225332"/>
            <a:ext cx="2754718" cy="461665"/>
            <a:chOff x="5860395" y="3363643"/>
            <a:chExt cx="372326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92BE1B6-4096-44E1-9752-6ED1B37EDF9E}"/>
                    </a:ext>
                  </a:extLst>
                </p:cNvPr>
                <p:cNvSpPr txBox="1"/>
                <p:nvPr/>
              </p:nvSpPr>
              <p:spPr>
                <a:xfrm>
                  <a:off x="5860395" y="3363643"/>
                  <a:ext cx="37232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=1 −⁡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92BE1B6-4096-44E1-9752-6ED1B37ED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0395" y="3363643"/>
                  <a:ext cx="372326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7F7883D-1679-4010-9149-E25C6F44BF86}"/>
                </a:ext>
              </a:extLst>
            </p:cNvPr>
            <p:cNvSpPr/>
            <p:nvPr/>
          </p:nvSpPr>
          <p:spPr>
            <a:xfrm>
              <a:off x="8006093" y="3454323"/>
              <a:ext cx="362274" cy="24720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siderRegion">
                <a:extLst>
                  <a:ext uri="{FF2B5EF4-FFF2-40B4-BE49-F238E27FC236}">
                    <a16:creationId xmlns:a16="http://schemas.microsoft.com/office/drawing/2014/main" id="{8F9AC03F-2FCC-447F-B779-61F4E3414D2D}"/>
                  </a:ext>
                </a:extLst>
              </p:cNvPr>
              <p:cNvSpPr txBox="1"/>
              <p:nvPr/>
            </p:nvSpPr>
            <p:spPr>
              <a:xfrm>
                <a:off x="6569869" y="1360895"/>
                <a:ext cx="52728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Classification error in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26" name="ConsiderRegion">
                <a:extLst>
                  <a:ext uri="{FF2B5EF4-FFF2-40B4-BE49-F238E27FC236}">
                    <a16:creationId xmlns:a16="http://schemas.microsoft.com/office/drawing/2014/main" id="{8F9AC03F-2FCC-447F-B779-61F4E341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869" y="1360895"/>
                <a:ext cx="5272839" cy="430887"/>
              </a:xfrm>
              <a:prstGeom prst="rect">
                <a:avLst/>
              </a:prstGeom>
              <a:blipFill>
                <a:blip r:embed="rId9"/>
                <a:stretch>
                  <a:fillRect l="-1442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01B2D5-2D8A-4947-A75F-0EA28DE52CE5}"/>
                  </a:ext>
                </a:extLst>
              </p:cNvPr>
              <p:cNvSpPr txBox="1"/>
              <p:nvPr/>
            </p:nvSpPr>
            <p:spPr>
              <a:xfrm>
                <a:off x="6588888" y="3863079"/>
                <a:ext cx="3110532" cy="575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1 −</m:t>
                    </m:r>
                    <m:func>
                      <m:func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fun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01B2D5-2D8A-4947-A75F-0EA28DE5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888" y="3863079"/>
                <a:ext cx="3110532" cy="575542"/>
              </a:xfrm>
              <a:prstGeom prst="rect">
                <a:avLst/>
              </a:prstGeom>
              <a:blipFill>
                <a:blip r:embed="rId10"/>
                <a:stretch>
                  <a:fillRect l="-2846" t="-6522" r="-122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035C00F-615C-C8D2-0C5D-E2694B115F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968757"/>
            <a:ext cx="6474693" cy="37928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D8466D-C0BB-C71D-E6E9-1D34B2D0A466}"/>
              </a:ext>
            </a:extLst>
          </p:cNvPr>
          <p:cNvSpPr/>
          <p:nvPr/>
        </p:nvSpPr>
        <p:spPr>
          <a:xfrm>
            <a:off x="5079999" y="4251310"/>
            <a:ext cx="1082521" cy="79820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2C0FB5-63F8-6469-5E6F-2654754BD0C9}"/>
              </a:ext>
            </a:extLst>
          </p:cNvPr>
          <p:cNvSpPr/>
          <p:nvPr/>
        </p:nvSpPr>
        <p:spPr>
          <a:xfrm>
            <a:off x="5067120" y="4168396"/>
            <a:ext cx="1143734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Callout 9">
                <a:extLst>
                  <a:ext uri="{FF2B5EF4-FFF2-40B4-BE49-F238E27FC236}">
                    <a16:creationId xmlns:a16="http://schemas.microsoft.com/office/drawing/2014/main" id="{3E91A036-D198-58EA-F093-93478A65F71A}"/>
                  </a:ext>
                </a:extLst>
              </p:cNvPr>
              <p:cNvSpPr/>
              <p:nvPr/>
            </p:nvSpPr>
            <p:spPr>
              <a:xfrm>
                <a:off x="9780445" y="3773347"/>
                <a:ext cx="2291952" cy="2569580"/>
              </a:xfrm>
              <a:prstGeom prst="wedgeEllipseCallout">
                <a:avLst>
                  <a:gd name="adj1" fmla="val -79919"/>
                  <a:gd name="adj2" fmla="val -55989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18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sSub>
                          <m:sSubPr>
                            <m:ctrlPr>
                              <a:rPr lang="en-US" sz="1800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arla" pitchFamily="2" charset="77"/>
                  </a:rPr>
                  <a:t>is the proportion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18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arla" pitchFamily="2" charset="77"/>
                  </a:rPr>
                  <a:t> that are labeled class k</a:t>
                </a:r>
                <a14:m>
                  <m:oMath xmlns:m="http://schemas.openxmlformats.org/officeDocument/2006/math">
                    <m:r>
                      <a:rPr lang="en-US" sz="18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charset="0"/>
                      </a:rPr>
                      <m:t>.</m:t>
                    </m:r>
                  </m:oMath>
                </a14:m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Oval Callout 9">
                <a:extLst>
                  <a:ext uri="{FF2B5EF4-FFF2-40B4-BE49-F238E27FC236}">
                    <a16:creationId xmlns:a16="http://schemas.microsoft.com/office/drawing/2014/main" id="{3E91A036-D198-58EA-F093-93478A65F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445" y="3773347"/>
                <a:ext cx="2291952" cy="2569580"/>
              </a:xfrm>
              <a:prstGeom prst="wedgeEllipseCallout">
                <a:avLst>
                  <a:gd name="adj1" fmla="val -79919"/>
                  <a:gd name="adj2" fmla="val -55989"/>
                </a:avLst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Callout 9">
                <a:extLst>
                  <a:ext uri="{FF2B5EF4-FFF2-40B4-BE49-F238E27FC236}">
                    <a16:creationId xmlns:a16="http://schemas.microsoft.com/office/drawing/2014/main" id="{FA547136-15DE-DC2C-11BF-D13706DD54E6}"/>
                  </a:ext>
                </a:extLst>
              </p:cNvPr>
              <p:cNvSpPr/>
              <p:nvPr/>
            </p:nvSpPr>
            <p:spPr>
              <a:xfrm>
                <a:off x="5178948" y="5165710"/>
                <a:ext cx="3442747" cy="1663021"/>
              </a:xfrm>
              <a:prstGeom prst="wedgeEllipseCallout">
                <a:avLst>
                  <a:gd name="adj1" fmla="val 22171"/>
                  <a:gd name="adj2" fmla="val -91197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arla" pitchFamily="2" charset="0"/>
                  </a:rPr>
                  <a:t>We take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smtClean="0">
                            <a:solidFill>
                              <a:srgbClr val="DD6A63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DD6A6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i="1">
                            <a:solidFill>
                              <a:srgbClr val="DD6A6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i="1">
                        <a:solidFill>
                          <a:srgbClr val="DD6A6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arla" pitchFamily="2" charset="0"/>
                  </a:rPr>
                  <a:t>here because generally we will not know what the majority class is.</a:t>
                </a:r>
              </a:p>
            </p:txBody>
          </p:sp>
        </mc:Choice>
        <mc:Fallback xmlns="">
          <p:sp>
            <p:nvSpPr>
              <p:cNvPr id="5" name="Oval Callout 9">
                <a:extLst>
                  <a:ext uri="{FF2B5EF4-FFF2-40B4-BE49-F238E27FC236}">
                    <a16:creationId xmlns:a16="http://schemas.microsoft.com/office/drawing/2014/main" id="{FA547136-15DE-DC2C-11BF-D13706DD5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948" y="5165710"/>
                <a:ext cx="3442747" cy="1663021"/>
              </a:xfrm>
              <a:prstGeom prst="wedgeEllipseCallout">
                <a:avLst>
                  <a:gd name="adj1" fmla="val 22171"/>
                  <a:gd name="adj2" fmla="val -91197"/>
                </a:avLst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98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Classification Error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DD9D552-B8AD-464A-95B8-02DFED42AE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4489041"/>
                  </p:ext>
                </p:extLst>
              </p:nvPr>
            </p:nvGraphicFramePr>
            <p:xfrm>
              <a:off x="5667157" y="2510939"/>
              <a:ext cx="6346432" cy="265861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51688">
                      <a:extLst>
                        <a:ext uri="{9D8B030D-6E8A-4147-A177-3AD203B41FA5}">
                          <a16:colId xmlns:a16="http://schemas.microsoft.com/office/drawing/2014/main" val="4192389448"/>
                        </a:ext>
                      </a:extLst>
                    </a:gridCol>
                    <a:gridCol w="502647">
                      <a:extLst>
                        <a:ext uri="{9D8B030D-6E8A-4147-A177-3AD203B41FA5}">
                          <a16:colId xmlns:a16="http://schemas.microsoft.com/office/drawing/2014/main" val="3213484820"/>
                        </a:ext>
                      </a:extLst>
                    </a:gridCol>
                    <a:gridCol w="642683">
                      <a:extLst>
                        <a:ext uri="{9D8B030D-6E8A-4147-A177-3AD203B41FA5}">
                          <a16:colId xmlns:a16="http://schemas.microsoft.com/office/drawing/2014/main" val="123340532"/>
                        </a:ext>
                      </a:extLst>
                    </a:gridCol>
                    <a:gridCol w="4649414">
                      <a:extLst>
                        <a:ext uri="{9D8B030D-6E8A-4147-A177-3AD203B41FA5}">
                          <a16:colId xmlns:a16="http://schemas.microsoft.com/office/drawing/2014/main" val="3970027658"/>
                        </a:ext>
                      </a:extLst>
                    </a:gridCol>
                  </a:tblGrid>
                  <a:tr h="646931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𝐸𝑟𝑟𝑜𝑟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= 1 −</m:t>
                                </m:r>
                                <m:func>
                                  <m:func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dirty="0">
                                        <a:solidFill>
                                          <a:schemeClr val="bg1"/>
                                        </a:solidFill>
                                      </a:rPr>
                                      <m:t> </m:t>
                                    </m:r>
                                  </m:e>
                                </m:func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56153300"/>
                      </a:ext>
                    </a:extLst>
                  </a:tr>
                  <a:tr h="4629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bg1"/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bg1"/>
                              </a:solidFill>
                              <a:latin typeface="Karla" pitchFamily="2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bg1"/>
                              </a:solidFill>
                              <a:latin typeface="Karla" pitchFamily="2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1783549"/>
                      </a:ext>
                    </a:extLst>
                  </a:tr>
                  <a:tr h="3272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bg1"/>
                              </a:solidFill>
                              <a:latin typeface="Karla" pitchFamily="2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bg1"/>
                              </a:solidFill>
                              <a:latin typeface="Karla" pitchFamily="2" charset="0"/>
                            </a:rPr>
                            <a:t>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513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DD9D552-B8AD-464A-95B8-02DFED42AE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4489041"/>
                  </p:ext>
                </p:extLst>
              </p:nvPr>
            </p:nvGraphicFramePr>
            <p:xfrm>
              <a:off x="5667157" y="2510939"/>
              <a:ext cx="6346432" cy="265861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51688">
                      <a:extLst>
                        <a:ext uri="{9D8B030D-6E8A-4147-A177-3AD203B41FA5}">
                          <a16:colId xmlns:a16="http://schemas.microsoft.com/office/drawing/2014/main" val="4192389448"/>
                        </a:ext>
                      </a:extLst>
                    </a:gridCol>
                    <a:gridCol w="502647">
                      <a:extLst>
                        <a:ext uri="{9D8B030D-6E8A-4147-A177-3AD203B41FA5}">
                          <a16:colId xmlns:a16="http://schemas.microsoft.com/office/drawing/2014/main" val="3213484820"/>
                        </a:ext>
                      </a:extLst>
                    </a:gridCol>
                    <a:gridCol w="642683">
                      <a:extLst>
                        <a:ext uri="{9D8B030D-6E8A-4147-A177-3AD203B41FA5}">
                          <a16:colId xmlns:a16="http://schemas.microsoft.com/office/drawing/2014/main" val="123340532"/>
                        </a:ext>
                      </a:extLst>
                    </a:gridCol>
                    <a:gridCol w="4649414">
                      <a:extLst>
                        <a:ext uri="{9D8B030D-6E8A-4147-A177-3AD203B41FA5}">
                          <a16:colId xmlns:a16="http://schemas.microsoft.com/office/drawing/2014/main" val="3970027658"/>
                        </a:ext>
                      </a:extLst>
                    </a:gridCol>
                  </a:tblGrid>
                  <a:tr h="646931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885" r="-273" b="-3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6153300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26" t="-63750" r="-1065116" b="-1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bg1"/>
                              </a:solidFill>
                              <a:latin typeface="Karla" pitchFamily="2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bg1"/>
                              </a:solidFill>
                              <a:latin typeface="Karla" pitchFamily="2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178354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26" t="-163750" r="-1065116" b="-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bg1"/>
                              </a:solidFill>
                              <a:latin typeface="Karla" pitchFamily="2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solidFill>
                                <a:schemeClr val="bg1"/>
                              </a:solidFill>
                              <a:latin typeface="Karla" pitchFamily="2" charset="0"/>
                            </a:rPr>
                            <a:t>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513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E83D58B-B659-4ADF-963B-7862C2E76ED6}"/>
              </a:ext>
            </a:extLst>
          </p:cNvPr>
          <p:cNvSpPr/>
          <p:nvPr/>
        </p:nvSpPr>
        <p:spPr>
          <a:xfrm>
            <a:off x="6861112" y="2630007"/>
            <a:ext cx="379075" cy="321274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6D21E9-4559-4D6D-90D5-7AE9C2B6A1E1}"/>
              </a:ext>
            </a:extLst>
          </p:cNvPr>
          <p:cNvSpPr/>
          <p:nvPr/>
        </p:nvSpPr>
        <p:spPr>
          <a:xfrm>
            <a:off x="6293588" y="2663996"/>
            <a:ext cx="350608" cy="32127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BA05D8-6F3E-4D1B-800B-E1F38158C602}"/>
                  </a:ext>
                </a:extLst>
              </p:cNvPr>
              <p:cNvSpPr txBox="1"/>
              <p:nvPr/>
            </p:nvSpPr>
            <p:spPr>
              <a:xfrm>
                <a:off x="6736346" y="3276546"/>
                <a:ext cx="5782336" cy="79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BA05D8-6F3E-4D1B-800B-E1F38158C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346" y="3276546"/>
                <a:ext cx="5782336" cy="794064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C7861F-AED7-4572-A174-63C905D8F621}"/>
                  </a:ext>
                </a:extLst>
              </p:cNvPr>
              <p:cNvSpPr txBox="1"/>
              <p:nvPr/>
            </p:nvSpPr>
            <p:spPr>
              <a:xfrm>
                <a:off x="6736346" y="4331371"/>
                <a:ext cx="5874486" cy="801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den>
                          </m:f>
                        </m:e>
                      </m:fun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=0.38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C7861F-AED7-4572-A174-63C905D8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346" y="4331371"/>
                <a:ext cx="5874486" cy="801566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A0B0A8F-78CD-5244-B187-64B916227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28216"/>
            <a:ext cx="5549134" cy="32506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F7D290-4697-878F-7173-4043C802A1AB}"/>
              </a:ext>
            </a:extLst>
          </p:cNvPr>
          <p:cNvSpPr/>
          <p:nvPr/>
        </p:nvSpPr>
        <p:spPr>
          <a:xfrm>
            <a:off x="4306529" y="4331371"/>
            <a:ext cx="917228" cy="6832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0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Classification Error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988264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bg1"/>
                    </a:solidFill>
                  </a:rPr>
                  <a:t>In general: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bg1"/>
                    </a:solidFill>
                  </a:rPr>
                  <a:t>Assume we have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predictors (or features)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𝑲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classes</a:t>
                </a:r>
                <a:r>
                  <a:rPr lang="en-US" sz="2400" dirty="0">
                    <a:solidFill>
                      <a:schemeClr val="bg1"/>
                    </a:solidFill>
                  </a:rPr>
                  <a:t>. Suppose we select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aseline="30000" dirty="0" err="1">
                    <a:solidFill>
                      <a:schemeClr val="bg1"/>
                    </a:solidFill>
                  </a:rPr>
                  <a:t>th</a:t>
                </a:r>
                <a:r>
                  <a:rPr lang="en-US" sz="2400" dirty="0">
                    <a:solidFill>
                      <a:schemeClr val="bg1"/>
                    </a:solidFill>
                  </a:rPr>
                  <a:t> predictor and split a region along the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bg1"/>
                    </a:solidFill>
                  </a:rPr>
                  <a:t>We can assess the quality of this split by calculating the 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accent3"/>
                    </a:solidFill>
                  </a:rPr>
                  <a:t>classification error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made by each newly created region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the proportion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that are labeled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988264"/>
              </a:xfrm>
              <a:blipFill>
                <a:blip r:embed="rId2"/>
                <a:stretch>
                  <a:fillRect l="-860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error_formula">
                <a:extLst>
                  <a:ext uri="{FF2B5EF4-FFF2-40B4-BE49-F238E27FC236}">
                    <a16:creationId xmlns:a16="http://schemas.microsoft.com/office/drawing/2014/main" id="{5905ABAA-D94F-4E36-910B-1FBA1BC74156}"/>
                  </a:ext>
                </a:extLst>
              </p:cNvPr>
              <p:cNvSpPr txBox="1"/>
              <p:nvPr/>
            </p:nvSpPr>
            <p:spPr>
              <a:xfrm>
                <a:off x="2765627" y="4105951"/>
                <a:ext cx="6462584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error_formula">
                <a:extLst>
                  <a:ext uri="{FF2B5EF4-FFF2-40B4-BE49-F238E27FC236}">
                    <a16:creationId xmlns:a16="http://schemas.microsoft.com/office/drawing/2014/main" id="{5905ABAA-D94F-4E36-910B-1FBA1BC74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27" y="4105951"/>
                <a:ext cx="6462584" cy="563680"/>
              </a:xfrm>
              <a:prstGeom prst="rect">
                <a:avLst/>
              </a:prstGeom>
              <a:blipFill>
                <a:blip r:embed="rId3"/>
                <a:stretch>
                  <a:fillRect t="-15556" r="-19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98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5D30-B34E-4AC2-BF4F-4074E370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Classification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8609-E014-4421-AF53-FBF27A75E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55" y="1338623"/>
            <a:ext cx="10327008" cy="54944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Now calculate the error for the following split: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FC3C0C4-EB55-4D59-B011-942CBCCF2D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5323773"/>
                  </p:ext>
                </p:extLst>
              </p:nvPr>
            </p:nvGraphicFramePr>
            <p:xfrm>
              <a:off x="5667157" y="2510939"/>
              <a:ext cx="6258440" cy="265861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51688">
                      <a:extLst>
                        <a:ext uri="{9D8B030D-6E8A-4147-A177-3AD203B41FA5}">
                          <a16:colId xmlns:a16="http://schemas.microsoft.com/office/drawing/2014/main" val="4192389448"/>
                        </a:ext>
                      </a:extLst>
                    </a:gridCol>
                    <a:gridCol w="506808">
                      <a:extLst>
                        <a:ext uri="{9D8B030D-6E8A-4147-A177-3AD203B41FA5}">
                          <a16:colId xmlns:a16="http://schemas.microsoft.com/office/drawing/2014/main" val="3213484820"/>
                        </a:ext>
                      </a:extLst>
                    </a:gridCol>
                    <a:gridCol w="613610">
                      <a:extLst>
                        <a:ext uri="{9D8B030D-6E8A-4147-A177-3AD203B41FA5}">
                          <a16:colId xmlns:a16="http://schemas.microsoft.com/office/drawing/2014/main" val="123340532"/>
                        </a:ext>
                      </a:extLst>
                    </a:gridCol>
                    <a:gridCol w="4586334">
                      <a:extLst>
                        <a:ext uri="{9D8B030D-6E8A-4147-A177-3AD203B41FA5}">
                          <a16:colId xmlns:a16="http://schemas.microsoft.com/office/drawing/2014/main" val="3970027658"/>
                        </a:ext>
                      </a:extLst>
                    </a:gridCol>
                  </a:tblGrid>
                  <a:tr h="646931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n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𝐸𝑟𝑟𝑜𝑟</m:t>
                                </m:r>
                                <m:r>
                                  <a:rPr lang="en-US" sz="2400" b="0" i="1" smtClean="0">
                                    <a:ln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= 1 −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b="0" i="1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l-GR" sz="2400" b="0" i="1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𝛹</m:t>
                                    </m:r>
                                    <m:d>
                                      <m:dPr>
                                        <m:ctrlPr>
                                          <a:rPr lang="en-US" sz="2400" b="0" i="1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b="0" i="1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dirty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</a:rPr>
                                      <m:t> </m:t>
                                    </m:r>
                                  </m:e>
                                </m:func>
                                <m:r>
                                  <a:rPr lang="en-US" sz="2400" i="1">
                                    <a:ln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</m:oMath>
                            </m:oMathPara>
                          </a14:m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56153300"/>
                      </a:ext>
                    </a:extLst>
                  </a:tr>
                  <a:tr h="4629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2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1783549"/>
                      </a:ext>
                    </a:extLst>
                  </a:tr>
                  <a:tr h="3272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2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14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513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FC3C0C4-EB55-4D59-B011-942CBCCF2D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5323773"/>
                  </p:ext>
                </p:extLst>
              </p:nvPr>
            </p:nvGraphicFramePr>
            <p:xfrm>
              <a:off x="5667157" y="2510939"/>
              <a:ext cx="6258440" cy="265861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51688">
                      <a:extLst>
                        <a:ext uri="{9D8B030D-6E8A-4147-A177-3AD203B41FA5}">
                          <a16:colId xmlns:a16="http://schemas.microsoft.com/office/drawing/2014/main" val="4192389448"/>
                        </a:ext>
                      </a:extLst>
                    </a:gridCol>
                    <a:gridCol w="506808">
                      <a:extLst>
                        <a:ext uri="{9D8B030D-6E8A-4147-A177-3AD203B41FA5}">
                          <a16:colId xmlns:a16="http://schemas.microsoft.com/office/drawing/2014/main" val="3213484820"/>
                        </a:ext>
                      </a:extLst>
                    </a:gridCol>
                    <a:gridCol w="613610">
                      <a:extLst>
                        <a:ext uri="{9D8B030D-6E8A-4147-A177-3AD203B41FA5}">
                          <a16:colId xmlns:a16="http://schemas.microsoft.com/office/drawing/2014/main" val="123340532"/>
                        </a:ext>
                      </a:extLst>
                    </a:gridCol>
                    <a:gridCol w="4586334">
                      <a:extLst>
                        <a:ext uri="{9D8B030D-6E8A-4147-A177-3AD203B41FA5}">
                          <a16:colId xmlns:a16="http://schemas.microsoft.com/office/drawing/2014/main" val="3970027658"/>
                        </a:ext>
                      </a:extLst>
                    </a:gridCol>
                  </a:tblGrid>
                  <a:tr h="646931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740" b="-3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6153300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73" t="-63750" r="-102272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178354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273" t="-163750" r="-10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14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  <a:prstDash val="soli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513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726F87E-05E7-43BC-B7D6-5BE6E75676C9}"/>
              </a:ext>
            </a:extLst>
          </p:cNvPr>
          <p:cNvSpPr/>
          <p:nvPr/>
        </p:nvSpPr>
        <p:spPr>
          <a:xfrm>
            <a:off x="6861112" y="2630007"/>
            <a:ext cx="379075" cy="321274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C3AD9A-3B6E-4338-AB09-80A690F2431F}"/>
              </a:ext>
            </a:extLst>
          </p:cNvPr>
          <p:cNvSpPr/>
          <p:nvPr/>
        </p:nvSpPr>
        <p:spPr>
          <a:xfrm>
            <a:off x="6293588" y="2663996"/>
            <a:ext cx="350608" cy="32127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4B6E3B-46AC-48B9-AD34-7ED46E5B77ED}"/>
                  </a:ext>
                </a:extLst>
              </p:cNvPr>
              <p:cNvSpPr txBox="1"/>
              <p:nvPr/>
            </p:nvSpPr>
            <p:spPr>
              <a:xfrm>
                <a:off x="6415594" y="3276546"/>
                <a:ext cx="6103088" cy="79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4B6E3B-46AC-48B9-AD34-7ED46E5B7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94" y="3276546"/>
                <a:ext cx="6103088" cy="794064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FBE1FD-C820-4B7F-8267-546531866871}"/>
                  </a:ext>
                </a:extLst>
              </p:cNvPr>
              <p:cNvSpPr txBox="1"/>
              <p:nvPr/>
            </p:nvSpPr>
            <p:spPr>
              <a:xfrm>
                <a:off x="6507744" y="4331371"/>
                <a:ext cx="6103088" cy="794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17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17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=0.18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FBE1FD-C820-4B7F-8267-546531866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744" y="4331371"/>
                <a:ext cx="6103088" cy="79406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BC2D09-533E-4CD8-839D-9AE58A82756D}"/>
                  </a:ext>
                </a:extLst>
              </p:cNvPr>
              <p:cNvSpPr txBox="1"/>
              <p:nvPr/>
            </p:nvSpPr>
            <p:spPr>
              <a:xfrm>
                <a:off x="6372112" y="5568567"/>
                <a:ext cx="480612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 has a smaller error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. </a:t>
                </a:r>
                <a:b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</a:br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Does that mean this is a good split?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BC2D09-533E-4CD8-839D-9AE58A827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112" y="5568567"/>
                <a:ext cx="4806124" cy="769441"/>
              </a:xfrm>
              <a:prstGeom prst="rect">
                <a:avLst/>
              </a:prstGeom>
              <a:blipFill>
                <a:blip r:embed="rId8"/>
                <a:stretch>
                  <a:fillRect l="-1053" t="-4839" r="-105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D03946F-3BFF-75C8-0BD1-B47DB2C85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724" y="2530139"/>
            <a:ext cx="5401975" cy="316441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41704A7-33E2-0B7B-9B7F-306F8F4D6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21081"/>
              </p:ext>
            </p:extLst>
          </p:nvPr>
        </p:nvGraphicFramePr>
        <p:xfrm>
          <a:off x="5653641" y="2569047"/>
          <a:ext cx="6346432" cy="2658611"/>
        </p:xfrm>
        <a:graphic>
          <a:graphicData uri="http://schemas.openxmlformats.org/drawingml/2006/table">
            <a:tbl>
              <a:tblPr firstRow="1" bandRow="1"/>
              <a:tblGrid>
                <a:gridCol w="551688">
                  <a:extLst>
                    <a:ext uri="{9D8B030D-6E8A-4147-A177-3AD203B41FA5}">
                      <a16:colId xmlns:a16="http://schemas.microsoft.com/office/drawing/2014/main" val="4192389448"/>
                    </a:ext>
                  </a:extLst>
                </a:gridCol>
                <a:gridCol w="502647">
                  <a:extLst>
                    <a:ext uri="{9D8B030D-6E8A-4147-A177-3AD203B41FA5}">
                      <a16:colId xmlns:a16="http://schemas.microsoft.com/office/drawing/2014/main" val="3213484820"/>
                    </a:ext>
                  </a:extLst>
                </a:gridCol>
                <a:gridCol w="642683">
                  <a:extLst>
                    <a:ext uri="{9D8B030D-6E8A-4147-A177-3AD203B41FA5}">
                      <a16:colId xmlns:a16="http://schemas.microsoft.com/office/drawing/2014/main" val="123340532"/>
                    </a:ext>
                  </a:extLst>
                </a:gridCol>
                <a:gridCol w="4649414">
                  <a:extLst>
                    <a:ext uri="{9D8B030D-6E8A-4147-A177-3AD203B41FA5}">
                      <a16:colId xmlns:a16="http://schemas.microsoft.com/office/drawing/2014/main" val="3970027658"/>
                    </a:ext>
                  </a:extLst>
                </a:gridCol>
              </a:tblGrid>
              <a:tr h="646931"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pitchFamily="2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53300"/>
                  </a:ext>
                </a:extLst>
              </a:tr>
              <a:tr h="462954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bg1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bg1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pitchFamily="2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pitchFamily="2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1783549"/>
                  </a:ext>
                </a:extLst>
              </a:tr>
              <a:tr h="3272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bg1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bg1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pitchFamily="2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pitchFamily="2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1336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D014F56-B384-CA75-6ABE-92C06B532F41}"/>
              </a:ext>
            </a:extLst>
          </p:cNvPr>
          <p:cNvSpPr/>
          <p:nvPr/>
        </p:nvSpPr>
        <p:spPr>
          <a:xfrm>
            <a:off x="812956" y="2663996"/>
            <a:ext cx="795222" cy="6832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8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Classification Error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9711" y="1888957"/>
            <a:ext cx="5968410" cy="153987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bg1"/>
                </a:solidFill>
                <a:effectLst/>
              </a:rPr>
              <a:t>We need to take the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weighted average </a:t>
            </a:r>
            <a:r>
              <a:rPr lang="en-US" sz="2200" dirty="0">
                <a:solidFill>
                  <a:schemeClr val="bg1"/>
                </a:solidFill>
                <a:effectLst/>
              </a:rPr>
              <a:t>over both regions so the number of points in each region is taken into consideration:</a:t>
            </a:r>
            <a:endParaRPr lang="en-US" sz="2200" dirty="0">
              <a:solidFill>
                <a:srgbClr val="DD6A63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FD435E-7EBC-4BAC-8D57-46C31C3A2E73}"/>
                  </a:ext>
                </a:extLst>
              </p:cNvPr>
              <p:cNvSpPr txBox="1"/>
              <p:nvPr/>
            </p:nvSpPr>
            <p:spPr>
              <a:xfrm>
                <a:off x="4979585" y="3428830"/>
                <a:ext cx="7715330" cy="845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FD435E-7EBC-4BAC-8D57-46C31C3A2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585" y="3428830"/>
                <a:ext cx="7715330" cy="845937"/>
              </a:xfrm>
              <a:prstGeom prst="rect">
                <a:avLst/>
              </a:prstGeom>
              <a:blipFill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00603F-FB97-4A83-8A68-0B1B99AF0B91}"/>
                  </a:ext>
                </a:extLst>
              </p:cNvPr>
              <p:cNvSpPr txBox="1"/>
              <p:nvPr/>
            </p:nvSpPr>
            <p:spPr>
              <a:xfrm>
                <a:off x="5659712" y="4809804"/>
                <a:ext cx="575504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is the number of training points inside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00603F-FB97-4A83-8A68-0B1B99AF0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712" y="4809804"/>
                <a:ext cx="5755048" cy="769441"/>
              </a:xfrm>
              <a:prstGeom prst="rect">
                <a:avLst/>
              </a:prstGeom>
              <a:blipFill>
                <a:blip r:embed="rId4"/>
                <a:stretch>
                  <a:fillRect l="-1319" t="-4839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6AD37E0-5FCE-B219-C5BD-93A152B1F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24" y="2530139"/>
            <a:ext cx="5401975" cy="31644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5A9E1B-896A-58B6-DC68-12E770DF1FFE}"/>
              </a:ext>
            </a:extLst>
          </p:cNvPr>
          <p:cNvSpPr/>
          <p:nvPr/>
        </p:nvSpPr>
        <p:spPr>
          <a:xfrm>
            <a:off x="812956" y="2663996"/>
            <a:ext cx="795222" cy="6832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8199" y="998573"/>
                <a:ext cx="10327008" cy="5369812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bg1"/>
                    </a:solidFill>
                  </a:rPr>
                  <a:t>Assume we have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predictors </a:t>
                </a:r>
                <a:r>
                  <a:rPr lang="en-US" sz="2400" dirty="0"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𝑲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classes</a:t>
                </a:r>
                <a:r>
                  <a:rPr lang="en-US" sz="2400" dirty="0">
                    <a:solidFill>
                      <a:schemeClr val="bg1"/>
                    </a:solidFill>
                  </a:rPr>
                  <a:t>. Suppose we select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aseline="30000" dirty="0" err="1">
                    <a:solidFill>
                      <a:schemeClr val="bg1"/>
                    </a:solidFill>
                  </a:rPr>
                  <a:t>th</a:t>
                </a:r>
                <a:r>
                  <a:rPr lang="en-US" sz="2400" dirty="0">
                    <a:solidFill>
                      <a:schemeClr val="bg1"/>
                    </a:solidFill>
                  </a:rPr>
                  <a:t> predictor and split a region along the </a:t>
                </a:r>
                <a:r>
                  <a:rPr lang="en-US" sz="2400" b="1" dirty="0">
                    <a:solidFill>
                      <a:schemeClr val="bg2">
                        <a:lumMod val="50000"/>
                      </a:schemeClr>
                    </a:solidFill>
                  </a:rPr>
                  <a:t>threshold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bg1"/>
                    </a:solidFill>
                  </a:rPr>
                  <a:t>We can assess the quality of this split by measuring the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Gini Index </a:t>
                </a:r>
                <a:r>
                  <a:rPr lang="en-US" sz="2400" dirty="0">
                    <a:solidFill>
                      <a:schemeClr val="bg1"/>
                    </a:solidFill>
                  </a:rPr>
                  <a:t>made by each newly created region by calculating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bg1"/>
                    </a:solidFill>
                  </a:rPr>
                  <a:t>1 – sum of the squares of the ratio of points in the k-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th</a:t>
                </a:r>
                <a:r>
                  <a:rPr lang="en-US" sz="2400" dirty="0">
                    <a:solidFill>
                      <a:schemeClr val="bg1"/>
                    </a:solidFill>
                  </a:rPr>
                  <a:t> class and the total number of points in the region r (PSI)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endParaRPr lang="en-US" sz="2400" b="1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Question: </a:t>
                </a:r>
                <a:r>
                  <a:rPr lang="en-US" sz="2400" dirty="0">
                    <a:solidFill>
                      <a:schemeClr val="bg1"/>
                    </a:solidFill>
                  </a:rPr>
                  <a:t>What is the effect of squaring the proportions of each class? </a:t>
                </a:r>
                <a:endParaRPr lang="en-US" sz="24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8199" y="998573"/>
                <a:ext cx="10327008" cy="5369812"/>
              </a:xfrm>
              <a:blipFill>
                <a:blip r:embed="rId2"/>
                <a:stretch>
                  <a:fillRect l="-885" t="-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BDE655-8FF1-469E-B189-A607F2B139AF}"/>
                  </a:ext>
                </a:extLst>
              </p:cNvPr>
              <p:cNvSpPr txBox="1"/>
              <p:nvPr/>
            </p:nvSpPr>
            <p:spPr>
              <a:xfrm>
                <a:off x="2663002" y="4208929"/>
                <a:ext cx="6462584" cy="10530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BDE655-8FF1-469E-B189-A607F2B13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002" y="4208929"/>
                <a:ext cx="6462584" cy="1053045"/>
              </a:xfrm>
              <a:prstGeom prst="rect">
                <a:avLst/>
              </a:prstGeom>
              <a:blipFill>
                <a:blip r:embed="rId3"/>
                <a:stretch>
                  <a:fillRect t="-144048" b="-198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54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Quiz time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998573"/>
            <a:ext cx="11355027" cy="536981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latin typeface="Chalkboard" panose="03050602040202020205" pitchFamily="66" charset="77"/>
              </a:rPr>
              <a:t>Which of the following statements best describes the effect of squaring the proportions of each class when calculating the Gini Index?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7030A0"/>
                </a:solidFill>
                <a:latin typeface="Chalkboard" panose="03050602040202020205" pitchFamily="66" charset="77"/>
              </a:rPr>
              <a:t>Options: </a:t>
            </a:r>
          </a:p>
          <a:p>
            <a:pPr>
              <a:spcAft>
                <a:spcPts val="1200"/>
              </a:spcAft>
            </a:pPr>
            <a:endParaRPr lang="en-US" sz="2200" dirty="0">
              <a:latin typeface="Chalkboard" panose="03050602040202020205" pitchFamily="66" charset="77"/>
            </a:endParaRPr>
          </a:p>
          <a:p>
            <a:pPr marL="457200" indent="-457200">
              <a:spcAft>
                <a:spcPts val="1200"/>
              </a:spcAft>
              <a:buAutoNum type="alphaUcParenR"/>
            </a:pPr>
            <a:r>
              <a:rPr lang="en-US" sz="2200" dirty="0">
                <a:latin typeface="Chalkboard" panose="03050602040202020205" pitchFamily="66" charset="77"/>
              </a:rPr>
              <a:t>Squaring the proportions magnifies the influence of majority classes in a region, thereby overstating their significance. </a:t>
            </a:r>
          </a:p>
          <a:p>
            <a:pPr marL="457200" indent="-457200">
              <a:spcAft>
                <a:spcPts val="1200"/>
              </a:spcAft>
              <a:buAutoNum type="alphaUcParenR"/>
            </a:pPr>
            <a:r>
              <a:rPr lang="en-US" sz="2200" dirty="0">
                <a:latin typeface="Chalkboard" panose="03050602040202020205" pitchFamily="66" charset="77"/>
              </a:rPr>
              <a:t>The squaring process accentuates the contrast between pure regions and mixed ones, enabling the index to better differentiate between quality splits. </a:t>
            </a:r>
          </a:p>
          <a:p>
            <a:pPr marL="457200" indent="-457200">
              <a:spcAft>
                <a:spcPts val="1200"/>
              </a:spcAft>
              <a:buAutoNum type="alphaUcParenR"/>
            </a:pPr>
            <a:r>
              <a:rPr lang="en-US" sz="2200" dirty="0">
                <a:latin typeface="Chalkboard" panose="03050602040202020205" pitchFamily="66" charset="77"/>
              </a:rPr>
              <a:t>The act of squaring diminishes the index's sensitivity to minor fluctuations in class distributions, making it more stable. </a:t>
            </a:r>
          </a:p>
          <a:p>
            <a:pPr marL="457200" indent="-457200">
              <a:spcAft>
                <a:spcPts val="1200"/>
              </a:spcAft>
              <a:buAutoNum type="alphaUcParenR"/>
            </a:pPr>
            <a:r>
              <a:rPr lang="en-US" sz="2200" dirty="0">
                <a:latin typeface="Chalkboard" panose="03050602040202020205" pitchFamily="66" charset="77"/>
              </a:rPr>
              <a:t>Squaring the proportions directly correlates the Gini Index with the count of predictors 𝑷, biasing the selection of split predictors.</a:t>
            </a:r>
          </a:p>
          <a:p>
            <a:pPr>
              <a:spcAft>
                <a:spcPts val="1200"/>
              </a:spcAft>
            </a:pPr>
            <a:endParaRPr lang="en-US" sz="2200" dirty="0">
              <a:solidFill>
                <a:schemeClr val="bg1"/>
              </a:solidFill>
              <a:effectLst/>
              <a:latin typeface="Chalkboard" panose="03050602040202020205" pitchFamily="66" charset="77"/>
            </a:endParaRPr>
          </a:p>
        </p:txBody>
      </p:sp>
      <p:pic>
        <p:nvPicPr>
          <p:cNvPr id="4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E452BFB9-C1E0-5386-BBCE-211B402A2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7334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9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Quiz time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998573"/>
            <a:ext cx="11355027" cy="536981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latin typeface="Chalkboard" panose="03050602040202020205" pitchFamily="66" charset="77"/>
              </a:rPr>
              <a:t>Which of the following statements best describes the effect of squaring the proportions of each class when calculating the Gini Index?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7030A0"/>
                </a:solidFill>
                <a:latin typeface="Chalkboard" panose="03050602040202020205" pitchFamily="66" charset="77"/>
              </a:rPr>
              <a:t>Options: </a:t>
            </a:r>
          </a:p>
          <a:p>
            <a:pPr>
              <a:spcAft>
                <a:spcPts val="1200"/>
              </a:spcAft>
            </a:pPr>
            <a:endParaRPr lang="en-US" sz="2200" dirty="0">
              <a:latin typeface="Chalkboard" panose="03050602040202020205" pitchFamily="66" charset="77"/>
            </a:endParaRPr>
          </a:p>
          <a:p>
            <a:pPr marL="457200" indent="-457200">
              <a:spcAft>
                <a:spcPts val="1200"/>
              </a:spcAft>
              <a:buAutoNum type="alphaUcParenR"/>
            </a:pPr>
            <a:r>
              <a:rPr lang="en-US" sz="2200" dirty="0">
                <a:latin typeface="Chalkboard" panose="03050602040202020205" pitchFamily="66" charset="77"/>
              </a:rPr>
              <a:t>Squaring the proportions magnifies the influence of majority classes in a region, thereby overstating their significance. </a:t>
            </a:r>
          </a:p>
          <a:p>
            <a:pPr marL="457200" indent="-457200">
              <a:spcAft>
                <a:spcPts val="1200"/>
              </a:spcAft>
              <a:buAutoNum type="alphaUcParenR"/>
            </a:pPr>
            <a:r>
              <a:rPr lang="en-US" sz="2200" dirty="0">
                <a:latin typeface="Chalkboard" panose="03050602040202020205" pitchFamily="66" charset="77"/>
              </a:rPr>
              <a:t>The squaring process accentuates the contrast between pure regions and mixed ones, enabling the index to better differentiate between quality splits. </a:t>
            </a:r>
          </a:p>
          <a:p>
            <a:pPr marL="457200" indent="-457200">
              <a:spcAft>
                <a:spcPts val="1200"/>
              </a:spcAft>
              <a:buAutoNum type="alphaUcParenR"/>
            </a:pPr>
            <a:r>
              <a:rPr lang="en-US" sz="2200" dirty="0">
                <a:latin typeface="Chalkboard" panose="03050602040202020205" pitchFamily="66" charset="77"/>
              </a:rPr>
              <a:t>The act of squaring diminishes the index's sensitivity to minor fluctuations in class distributions, making it more stable. </a:t>
            </a:r>
          </a:p>
          <a:p>
            <a:pPr marL="457200" indent="-457200">
              <a:spcAft>
                <a:spcPts val="1200"/>
              </a:spcAft>
              <a:buAutoNum type="alphaUcParenR"/>
            </a:pPr>
            <a:r>
              <a:rPr lang="en-US" sz="2200" dirty="0">
                <a:latin typeface="Chalkboard" panose="03050602040202020205" pitchFamily="66" charset="77"/>
              </a:rPr>
              <a:t>Squaring the proportions directly correlates the Gini Index with the count of predictors 𝑷, biasing the selection of split predictors.</a:t>
            </a:r>
          </a:p>
          <a:p>
            <a:pPr>
              <a:spcAft>
                <a:spcPts val="1200"/>
              </a:spcAft>
            </a:pPr>
            <a:endParaRPr lang="en-US" sz="2200" dirty="0">
              <a:solidFill>
                <a:schemeClr val="bg1"/>
              </a:solidFill>
              <a:effectLst/>
              <a:latin typeface="Chalkboard" panose="03050602040202020205" pitchFamily="66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79D3C5-E1FE-3C18-C919-91BB70A791C4}"/>
              </a:ext>
            </a:extLst>
          </p:cNvPr>
          <p:cNvSpPr/>
          <p:nvPr/>
        </p:nvSpPr>
        <p:spPr>
          <a:xfrm>
            <a:off x="349292" y="3955520"/>
            <a:ext cx="11355027" cy="697524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32073D8C-2A1C-06E1-2CA0-79F07BD66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7334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2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FCAAA1EE-36C1-461D-9832-F8183740B3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9469581"/>
                  </p:ext>
                </p:extLst>
              </p:nvPr>
            </p:nvGraphicFramePr>
            <p:xfrm>
              <a:off x="5807172" y="2024934"/>
              <a:ext cx="5885868" cy="34524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51688">
                      <a:extLst>
                        <a:ext uri="{9D8B030D-6E8A-4147-A177-3AD203B41FA5}">
                          <a16:colId xmlns:a16="http://schemas.microsoft.com/office/drawing/2014/main" val="4192389448"/>
                        </a:ext>
                      </a:extLst>
                    </a:gridCol>
                    <a:gridCol w="616688">
                      <a:extLst>
                        <a:ext uri="{9D8B030D-6E8A-4147-A177-3AD203B41FA5}">
                          <a16:colId xmlns:a16="http://schemas.microsoft.com/office/drawing/2014/main" val="3213484820"/>
                        </a:ext>
                      </a:extLst>
                    </a:gridCol>
                    <a:gridCol w="637954">
                      <a:extLst>
                        <a:ext uri="{9D8B030D-6E8A-4147-A177-3AD203B41FA5}">
                          <a16:colId xmlns:a16="http://schemas.microsoft.com/office/drawing/2014/main" val="123340532"/>
                        </a:ext>
                      </a:extLst>
                    </a:gridCol>
                    <a:gridCol w="4079538">
                      <a:extLst>
                        <a:ext uri="{9D8B030D-6E8A-4147-A177-3AD203B41FA5}">
                          <a16:colId xmlns:a16="http://schemas.microsoft.com/office/drawing/2014/main" val="3970027658"/>
                        </a:ext>
                      </a:extLst>
                    </a:gridCol>
                  </a:tblGrid>
                  <a:tr h="646931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n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𝐺𝑖𝑛𝑖</m:t>
                                </m:r>
                                <m:r>
                                  <a:rPr lang="en-US" sz="2000" b="0" smtClean="0">
                                    <a:ln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= 1 −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Ψ</m:t>
                                        </m:r>
                                        <m:r>
                                          <a:rPr lang="en-US" sz="200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00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r>
                                          <a:rPr lang="en-US" sz="200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2000" b="0" smtClean="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  <m:r>
                                  <a:rPr lang="en-US" sz="2000">
                                    <a:ln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</m:oMath>
                            </m:oMathPara>
                          </a14:m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6153300"/>
                      </a:ext>
                    </a:extLst>
                  </a:tr>
                  <a:tr h="4629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200" b="0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2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6</a:t>
                          </a:r>
                          <a:endParaRPr lang="en-US" sz="22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0</a:t>
                          </a:r>
                          <a:endParaRPr lang="en-US" sz="22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1783549"/>
                      </a:ext>
                    </a:extLst>
                  </a:tr>
                  <a:tr h="3272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200" b="0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2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5</a:t>
                          </a:r>
                          <a:endParaRPr lang="en-US" sz="22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8</a:t>
                          </a:r>
                          <a:endParaRPr lang="en-US" sz="22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6513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FCAAA1EE-36C1-461D-9832-F8183740B3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9469581"/>
                  </p:ext>
                </p:extLst>
              </p:nvPr>
            </p:nvGraphicFramePr>
            <p:xfrm>
              <a:off x="5807172" y="2024934"/>
              <a:ext cx="5885868" cy="34522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51688">
                      <a:extLst>
                        <a:ext uri="{9D8B030D-6E8A-4147-A177-3AD203B41FA5}">
                          <a16:colId xmlns:a16="http://schemas.microsoft.com/office/drawing/2014/main" val="4192389448"/>
                        </a:ext>
                      </a:extLst>
                    </a:gridCol>
                    <a:gridCol w="616688">
                      <a:extLst>
                        <a:ext uri="{9D8B030D-6E8A-4147-A177-3AD203B41FA5}">
                          <a16:colId xmlns:a16="http://schemas.microsoft.com/office/drawing/2014/main" val="3213484820"/>
                        </a:ext>
                      </a:extLst>
                    </a:gridCol>
                    <a:gridCol w="637954">
                      <a:extLst>
                        <a:ext uri="{9D8B030D-6E8A-4147-A177-3AD203B41FA5}">
                          <a16:colId xmlns:a16="http://schemas.microsoft.com/office/drawing/2014/main" val="123340532"/>
                        </a:ext>
                      </a:extLst>
                    </a:gridCol>
                    <a:gridCol w="4079538">
                      <a:extLst>
                        <a:ext uri="{9D8B030D-6E8A-4147-A177-3AD203B41FA5}">
                          <a16:colId xmlns:a16="http://schemas.microsoft.com/office/drawing/2014/main" val="3970027658"/>
                        </a:ext>
                      </a:extLst>
                    </a:gridCol>
                  </a:tblGrid>
                  <a:tr h="830961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410" r="-311" b="-3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6153300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26" t="-64078" r="-981395" b="-1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6</a:t>
                          </a:r>
                          <a:endParaRPr lang="en-US" sz="22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0</a:t>
                          </a:r>
                          <a:endParaRPr lang="en-US" sz="22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1783549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26" t="-162500" r="-981395" b="-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5</a:t>
                          </a:r>
                          <a:endParaRPr lang="en-US" sz="22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8</a:t>
                          </a:r>
                          <a:endParaRPr lang="en-US" sz="22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6513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27B6ADD-7B77-4957-B5F9-2E6E2693B9E0}"/>
              </a:ext>
            </a:extLst>
          </p:cNvPr>
          <p:cNvSpPr/>
          <p:nvPr/>
        </p:nvSpPr>
        <p:spPr>
          <a:xfrm>
            <a:off x="7102981" y="2318333"/>
            <a:ext cx="379075" cy="321274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47786F-8B5C-465A-A6FD-FD908A4834FC}"/>
              </a:ext>
            </a:extLst>
          </p:cNvPr>
          <p:cNvSpPr/>
          <p:nvPr/>
        </p:nvSpPr>
        <p:spPr>
          <a:xfrm>
            <a:off x="6539930" y="2325906"/>
            <a:ext cx="350608" cy="32127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F03EE1-5519-4522-BB8D-D8CA793377DD}"/>
                  </a:ext>
                </a:extLst>
              </p:cNvPr>
              <p:cNvSpPr txBox="1"/>
              <p:nvPr/>
            </p:nvSpPr>
            <p:spPr>
              <a:xfrm>
                <a:off x="8070290" y="3056078"/>
                <a:ext cx="3414522" cy="808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fNam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F03EE1-5519-4522-BB8D-D8CA7933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290" y="3056078"/>
                <a:ext cx="3414522" cy="8081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891705-7DBA-432F-90EB-0FFCB8F48028}"/>
                  </a:ext>
                </a:extLst>
              </p:cNvPr>
              <p:cNvSpPr txBox="1"/>
              <p:nvPr/>
            </p:nvSpPr>
            <p:spPr>
              <a:xfrm>
                <a:off x="7848600" y="4273105"/>
                <a:ext cx="4343400" cy="814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fNam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169</m:t>
                              </m:r>
                            </m:den>
                          </m:f>
                        </m:e>
                      </m:fun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𝟒𝟕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891705-7DBA-432F-90EB-0FFCB8F48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4273105"/>
                <a:ext cx="4343400" cy="814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E9288CC-9846-E70F-3F64-A2B6995FF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328216"/>
            <a:ext cx="5549134" cy="32506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434B82-2EC6-2780-B279-AB79CBE78283}"/>
              </a:ext>
            </a:extLst>
          </p:cNvPr>
          <p:cNvSpPr/>
          <p:nvPr/>
        </p:nvSpPr>
        <p:spPr>
          <a:xfrm>
            <a:off x="4306529" y="4331371"/>
            <a:ext cx="917228" cy="6832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A195-5349-F855-545F-6FC90F4F0DFE}"/>
              </a:ext>
            </a:extLst>
          </p:cNvPr>
          <p:cNvSpPr txBox="1"/>
          <p:nvPr/>
        </p:nvSpPr>
        <p:spPr>
          <a:xfrm>
            <a:off x="5068507" y="5730906"/>
            <a:ext cx="44480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Karla" pitchFamily="2" charset="77"/>
              </a:rPr>
              <a:t>Compared to 0.38 when we used </a:t>
            </a:r>
            <a:r>
              <a:rPr lang="en-US" sz="2400" b="1" dirty="0">
                <a:solidFill>
                  <a:schemeClr val="accent3"/>
                </a:solidFill>
                <a:latin typeface="Karla" pitchFamily="2" charset="77"/>
              </a:rPr>
              <a:t>classification error</a:t>
            </a:r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83FD4677-DAB6-F633-CD98-48DF0FA9D39E}"/>
              </a:ext>
            </a:extLst>
          </p:cNvPr>
          <p:cNvSpPr/>
          <p:nvPr/>
        </p:nvSpPr>
        <p:spPr>
          <a:xfrm>
            <a:off x="9311640" y="5014635"/>
            <a:ext cx="2531068" cy="1157565"/>
          </a:xfrm>
          <a:prstGeom prst="bentUpArrow">
            <a:avLst>
              <a:gd name="adj1" fmla="val 4088"/>
              <a:gd name="adj2" fmla="val 7778"/>
              <a:gd name="adj3" fmla="val 26990"/>
            </a:avLst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4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7" grpId="0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1345" y="1886272"/>
                <a:ext cx="10327008" cy="3303566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0000"/>
                  </a:spcAft>
                </a:pPr>
                <a:r>
                  <a:rPr lang="en-US" sz="2400" dirty="0">
                    <a:solidFill>
                      <a:schemeClr val="bg1"/>
                    </a:solidFill>
                  </a:rPr>
                  <a:t>We can now try to find the predictor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the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that 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dirty="0">
                    <a:solidFill>
                      <a:schemeClr val="bg1"/>
                    </a:solidFill>
                  </a:rPr>
                  <a:t>minimize the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weighted average Gini Index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over the two regions:</a:t>
                </a:r>
              </a:p>
              <a:p>
                <a:pPr>
                  <a:spcAft>
                    <a:spcPts val="1200"/>
                  </a:spcAft>
                </a:pP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the number of training points inside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345" y="1886272"/>
                <a:ext cx="10327008" cy="3303566"/>
              </a:xfrm>
              <a:blipFill>
                <a:blip r:embed="rId2"/>
                <a:stretch>
                  <a:fillRect l="-983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A019E3-2F5B-4D31-BAB5-C5128A966845}"/>
                  </a:ext>
                </a:extLst>
              </p:cNvPr>
              <p:cNvSpPr txBox="1"/>
              <p:nvPr/>
            </p:nvSpPr>
            <p:spPr>
              <a:xfrm>
                <a:off x="2785343" y="3092869"/>
                <a:ext cx="6325834" cy="816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𝐺𝑖𝑛𝑖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𝐺𝑖𝑛𝑖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A019E3-2F5B-4D31-BAB5-C5128A966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343" y="3092869"/>
                <a:ext cx="6325834" cy="816442"/>
              </a:xfrm>
              <a:prstGeom prst="rect">
                <a:avLst/>
              </a:prstGeom>
              <a:blipFill>
                <a:blip r:embed="rId4"/>
                <a:stretch>
                  <a:fillRect l="-601" t="-3077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26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abbit sticker on a wall&#10;&#10;Description automatically generated">
            <a:extLst>
              <a:ext uri="{FF2B5EF4-FFF2-40B4-BE49-F238E27FC236}">
                <a16:creationId xmlns:a16="http://schemas.microsoft.com/office/drawing/2014/main" id="{F9607852-526E-A778-1D2E-8BF0FBE1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029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71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Information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0327008" cy="5363830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The last metric for evaluating the quality of a split is motivated by metrics of uncertainty in information theory.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200" b="1" dirty="0">
                    <a:solidFill>
                      <a:schemeClr val="bg1"/>
                    </a:solidFill>
                    <a:latin typeface="Karla" pitchFamily="2" charset="0"/>
                  </a:rPr>
                  <a:t>Question: </a:t>
                </a:r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In the below plot, which region is ‘purer’?</a:t>
                </a:r>
              </a:p>
              <a:p>
                <a:pPr>
                  <a:spcAft>
                    <a:spcPts val="1200"/>
                  </a:spcAft>
                </a:pPr>
                <a:endParaRPr lang="en-US" sz="2200" dirty="0">
                  <a:solidFill>
                    <a:schemeClr val="bg1"/>
                  </a:solidFill>
                  <a:latin typeface="Karla" pitchFamily="2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200" dirty="0">
                  <a:solidFill>
                    <a:schemeClr val="bg1"/>
                  </a:solidFill>
                  <a:latin typeface="Karla" pitchFamily="2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200" dirty="0">
                  <a:solidFill>
                    <a:schemeClr val="bg1"/>
                  </a:solidFill>
                  <a:latin typeface="Karla" pitchFamily="2" charset="0"/>
                </a:endParaRPr>
              </a:p>
              <a:p>
                <a:pPr>
                  <a:spcAft>
                    <a:spcPts val="1200"/>
                  </a:spcAft>
                </a:pPr>
                <a:b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</a:br>
                <a:b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</a:br>
                <a:b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</a:br>
                <a:b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</a:br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While both regions are impure,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 clearly sends </a:t>
                </a:r>
                <a:r>
                  <a:rPr lang="en-US" sz="22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Karla" pitchFamily="2" charset="0"/>
                  </a:rPr>
                  <a:t>a </a:t>
                </a:r>
                <a:r>
                  <a:rPr lang="en-US" sz="2200" b="1" dirty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Karla" pitchFamily="2" charset="0"/>
                  </a:rPr>
                  <a:t>stronger ‘signal’</a:t>
                </a:r>
                <a:r>
                  <a:rPr lang="en-US" sz="2200" dirty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Karla" pitchFamily="2" charset="0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for class 2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Karla" pitchFamily="2" charset="0"/>
                  </a:rPr>
                  <a:t>. </a:t>
                </a:r>
                <a:endParaRPr lang="en-US" sz="2200" dirty="0">
                  <a:solidFill>
                    <a:schemeClr val="bg1"/>
                  </a:solidFill>
                  <a:effectLst/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0327008" cy="5363830"/>
              </a:xfrm>
              <a:blipFill>
                <a:blip r:embed="rId2"/>
                <a:stretch>
                  <a:fillRect l="-737" t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5329992-92A5-B1BA-1E55-FE2A087D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641" y="2606591"/>
            <a:ext cx="4718718" cy="27641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9CCD77-4D9C-49B4-3CCB-200DD072A5C4}"/>
              </a:ext>
            </a:extLst>
          </p:cNvPr>
          <p:cNvSpPr/>
          <p:nvPr/>
        </p:nvSpPr>
        <p:spPr>
          <a:xfrm>
            <a:off x="7411876" y="4187996"/>
            <a:ext cx="795222" cy="6832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26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Information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983807"/>
            <a:ext cx="10535626" cy="5362564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One way to quantify the strength of a signal in a particular region is to analyze the </a:t>
            </a: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distribution of classes </a:t>
            </a:r>
            <a:r>
              <a:rPr lang="en-US" sz="2400" dirty="0">
                <a:solidFill>
                  <a:schemeClr val="bg1"/>
                </a:solidFill>
              </a:rPr>
              <a:t>within the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region</a:t>
            </a:r>
            <a:r>
              <a:rPr lang="en-US" sz="2400" dirty="0">
                <a:solidFill>
                  <a:schemeClr val="bg1"/>
                </a:solidFill>
              </a:rPr>
              <a:t>. We compute the </a:t>
            </a: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entropy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of this distribution. 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For a random variable with a discrete distribution, the entropy is computed by: 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18498B-B1AA-47C8-8A5B-3C4F1C63846B}"/>
                  </a:ext>
                </a:extLst>
              </p:cNvPr>
              <p:cNvSpPr txBox="1"/>
              <p:nvPr/>
            </p:nvSpPr>
            <p:spPr>
              <a:xfrm>
                <a:off x="3045279" y="4416164"/>
                <a:ext cx="6101442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18498B-B1AA-47C8-8A5B-3C4F1C638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79" y="4416164"/>
                <a:ext cx="6101442" cy="1137876"/>
              </a:xfrm>
              <a:prstGeom prst="rect">
                <a:avLst/>
              </a:prstGeom>
              <a:blipFill>
                <a:blip r:embed="rId2"/>
                <a:stretch>
                  <a:fillRect t="-129670" b="-180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328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Information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983807"/>
            <a:ext cx="10535626" cy="5362564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5C0822-C417-413E-83C4-ECDB3A35987C}"/>
                  </a:ext>
                </a:extLst>
              </p:cNvPr>
              <p:cNvSpPr txBox="1"/>
              <p:nvPr/>
            </p:nvSpPr>
            <p:spPr>
              <a:xfrm>
                <a:off x="3054915" y="1130267"/>
                <a:ext cx="6101442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5C0822-C417-413E-83C4-ECDB3A359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5" y="1130267"/>
                <a:ext cx="6101442" cy="1137876"/>
              </a:xfrm>
              <a:prstGeom prst="rect">
                <a:avLst/>
              </a:prstGeom>
              <a:blipFill>
                <a:blip r:embed="rId6"/>
                <a:stretch>
                  <a:fillRect t="-128571" b="-180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EntropyHightoLow.mp4" descr="EntropyHightoLow.mp4">
            <a:hlinkClick r:id="" action="ppaction://media"/>
            <a:extLst>
              <a:ext uri="{FF2B5EF4-FFF2-40B4-BE49-F238E27FC236}">
                <a16:creationId xmlns:a16="http://schemas.microsoft.com/office/drawing/2014/main" id="{B7630428-F456-794C-A86F-EDFB8637F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2532" t="11621" r="9901" b="12396"/>
          <a:stretch>
            <a:fillRect/>
          </a:stretch>
        </p:blipFill>
        <p:spPr>
          <a:xfrm>
            <a:off x="3054915" y="3083546"/>
            <a:ext cx="6245206" cy="32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4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47986 L -0.00091 -0.00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3"/>
            </p:par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8"/>
                <a:ext cx="10327008" cy="5538912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bg1"/>
                    </a:solidFill>
                  </a:rPr>
                  <a:t>Assume we have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predictors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𝑲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classes</a:t>
                </a:r>
                <a:r>
                  <a:rPr lang="en-US" sz="2400" dirty="0">
                    <a:solidFill>
                      <a:schemeClr val="bg1"/>
                    </a:solidFill>
                  </a:rPr>
                  <a:t>. Suppose we select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aseline="30000" dirty="0" err="1">
                    <a:solidFill>
                      <a:schemeClr val="bg1"/>
                    </a:solidFill>
                  </a:rPr>
                  <a:t>th</a:t>
                </a:r>
                <a:r>
                  <a:rPr lang="en-US" sz="2400" dirty="0">
                    <a:solidFill>
                      <a:schemeClr val="bg1"/>
                    </a:solidFill>
                  </a:rPr>
                  <a:t> predictor and split a region along the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bg1"/>
                    </a:solidFill>
                  </a:rPr>
                  <a:t>We can assess the quality of this split by measuring the </a:t>
                </a:r>
                <a:r>
                  <a:rPr lang="en-US" sz="2400" b="1" dirty="0">
                    <a:solidFill>
                      <a:schemeClr val="accent4"/>
                    </a:solidFill>
                  </a:rPr>
                  <a:t>entropy</a:t>
                </a:r>
                <a:r>
                  <a:rPr lang="en-US" sz="2400" dirty="0"/>
                  <a:t> of the class distribution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in each newly created region by calculating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600"/>
                  </a:spcAft>
                </a:pPr>
                <a:br>
                  <a:rPr lang="en-US" sz="2400" dirty="0">
                    <a:solidFill>
                      <a:schemeClr val="bg1"/>
                    </a:solidFill>
                  </a:rPr>
                </a:b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600"/>
                  </a:spcAft>
                </a:pPr>
                <a:br>
                  <a:rPr lang="en-US" sz="2400" dirty="0">
                    <a:solidFill>
                      <a:schemeClr val="bg1"/>
                    </a:solidFill>
                  </a:rPr>
                </a:b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Note: </a:t>
                </a:r>
                <a:r>
                  <a:rPr lang="en-US" sz="2400" dirty="0">
                    <a:solidFill>
                      <a:schemeClr val="bg1"/>
                    </a:solidFill>
                  </a:rPr>
                  <a:t>We are actually computing the conditional entropy of the distribution of training points amongst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classes given that the point is in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. </a:t>
                </a:r>
                <a:endParaRPr lang="en-US" sz="24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8"/>
                <a:ext cx="10327008" cy="5538912"/>
              </a:xfrm>
              <a:blipFill>
                <a:blip r:embed="rId3"/>
                <a:stretch>
                  <a:fillRect l="-860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AA438-5E13-43EC-83C9-97B42C61C6B0}"/>
                  </a:ext>
                </a:extLst>
              </p:cNvPr>
              <p:cNvSpPr txBox="1"/>
              <p:nvPr/>
            </p:nvSpPr>
            <p:spPr>
              <a:xfrm>
                <a:off x="2325460" y="3397073"/>
                <a:ext cx="7541079" cy="1063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AA438-5E13-43EC-83C9-97B42C61C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460" y="3397073"/>
                <a:ext cx="7541079" cy="1063240"/>
              </a:xfrm>
              <a:prstGeom prst="rect">
                <a:avLst/>
              </a:prstGeom>
              <a:blipFill>
                <a:blip r:embed="rId4"/>
                <a:stretch>
                  <a:fillRect t="-130588" r="-336" b="-1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27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Entropy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8DC8DCB-BEB5-4DC6-ADD1-0C990C3E17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875344"/>
                  </p:ext>
                </p:extLst>
              </p:nvPr>
            </p:nvGraphicFramePr>
            <p:xfrm>
              <a:off x="5624625" y="2024934"/>
              <a:ext cx="6315733" cy="345243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88257">
                      <a:extLst>
                        <a:ext uri="{9D8B030D-6E8A-4147-A177-3AD203B41FA5}">
                          <a16:colId xmlns:a16="http://schemas.microsoft.com/office/drawing/2014/main" val="4192389448"/>
                        </a:ext>
                      </a:extLst>
                    </a:gridCol>
                    <a:gridCol w="576944">
                      <a:extLst>
                        <a:ext uri="{9D8B030D-6E8A-4147-A177-3AD203B41FA5}">
                          <a16:colId xmlns:a16="http://schemas.microsoft.com/office/drawing/2014/main" val="3213484820"/>
                        </a:ext>
                      </a:extLst>
                    </a:gridCol>
                    <a:gridCol w="576943">
                      <a:extLst>
                        <a:ext uri="{9D8B030D-6E8A-4147-A177-3AD203B41FA5}">
                          <a16:colId xmlns:a16="http://schemas.microsoft.com/office/drawing/2014/main" val="123340532"/>
                        </a:ext>
                      </a:extLst>
                    </a:gridCol>
                    <a:gridCol w="4573589">
                      <a:extLst>
                        <a:ext uri="{9D8B030D-6E8A-4147-A177-3AD203B41FA5}">
                          <a16:colId xmlns:a16="http://schemas.microsoft.com/office/drawing/2014/main" val="3970027658"/>
                        </a:ext>
                      </a:extLst>
                    </a:gridCol>
                  </a:tblGrid>
                  <a:tr h="646931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n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𝐸𝑛𝑡𝑟𝑜𝑝𝑦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chemeClr val="bg1"/>
                                      </a:solidFill>
                                    </a:ln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=−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  <m:r>
                                      <a:rPr lang="en-US" sz="20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func>
                                      <m:funcPr>
                                        <m:ctrlPr>
                                          <a:rPr lang="en-US" sz="2000" b="0" i="1" smtClean="0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b="0" i="0" smtClean="0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Ψ</m:t>
                                        </m:r>
                                        <m:r>
                                          <a:rPr lang="en-US" sz="2000" i="1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i="1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000" i="1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n>
                                                  <a:solidFill>
                                                    <a:schemeClr val="bg1"/>
                                                  </a:solidFill>
                                                </a:ln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n>
                                              <a:solidFill>
                                                <a:schemeClr val="bg1"/>
                                              </a:solidFill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nary>
                              </m:oMath>
                            </m:oMathPara>
                          </a14:m>
                          <a:endParaRPr lang="en-US" sz="2000" b="1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56153300"/>
                      </a:ext>
                    </a:extLst>
                  </a:tr>
                  <a:tr h="4629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2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1783549"/>
                      </a:ext>
                    </a:extLst>
                  </a:tr>
                  <a:tr h="3272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n>
                                          <a:solidFill>
                                            <a:schemeClr val="bg1"/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2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513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8DC8DCB-BEB5-4DC6-ADD1-0C990C3E17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875344"/>
                  </p:ext>
                </p:extLst>
              </p:nvPr>
            </p:nvGraphicFramePr>
            <p:xfrm>
              <a:off x="5624625" y="2024934"/>
              <a:ext cx="6315733" cy="345243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88257">
                      <a:extLst>
                        <a:ext uri="{9D8B030D-6E8A-4147-A177-3AD203B41FA5}">
                          <a16:colId xmlns:a16="http://schemas.microsoft.com/office/drawing/2014/main" val="4192389448"/>
                        </a:ext>
                      </a:extLst>
                    </a:gridCol>
                    <a:gridCol w="576944">
                      <a:extLst>
                        <a:ext uri="{9D8B030D-6E8A-4147-A177-3AD203B41FA5}">
                          <a16:colId xmlns:a16="http://schemas.microsoft.com/office/drawing/2014/main" val="3213484820"/>
                        </a:ext>
                      </a:extLst>
                    </a:gridCol>
                    <a:gridCol w="576943">
                      <a:extLst>
                        <a:ext uri="{9D8B030D-6E8A-4147-A177-3AD203B41FA5}">
                          <a16:colId xmlns:a16="http://schemas.microsoft.com/office/drawing/2014/main" val="123340532"/>
                        </a:ext>
                      </a:extLst>
                    </a:gridCol>
                    <a:gridCol w="4573589">
                      <a:extLst>
                        <a:ext uri="{9D8B030D-6E8A-4147-A177-3AD203B41FA5}">
                          <a16:colId xmlns:a16="http://schemas.microsoft.com/office/drawing/2014/main" val="3970027658"/>
                        </a:ext>
                      </a:extLst>
                    </a:gridCol>
                  </a:tblGrid>
                  <a:tr h="831152">
                    <a:tc>
                      <a:txBody>
                        <a:bodyPr/>
                        <a:lstStyle/>
                        <a:p>
                          <a:pPr algn="ctr"/>
                          <a:endParaRPr lang="en-US" sz="2200" b="1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8227" b="-3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6153300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4078" r="-984783" b="-1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1783549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62500" r="-984783" b="-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0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a:t>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  <a:p>
                          <a:pPr algn="ctr"/>
                          <a:endParaRPr lang="en-US" sz="20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pitchFamily="2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5133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00EFC94-4101-4DDB-A637-B5D7559E62B7}"/>
              </a:ext>
            </a:extLst>
          </p:cNvPr>
          <p:cNvSpPr/>
          <p:nvPr/>
        </p:nvSpPr>
        <p:spPr>
          <a:xfrm>
            <a:off x="6879647" y="2287121"/>
            <a:ext cx="379075" cy="321274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5E5F05-FBD7-4EEF-9D0E-A35C45D807D5}"/>
              </a:ext>
            </a:extLst>
          </p:cNvPr>
          <p:cNvSpPr/>
          <p:nvPr/>
        </p:nvSpPr>
        <p:spPr>
          <a:xfrm>
            <a:off x="6314424" y="2321288"/>
            <a:ext cx="350608" cy="32127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CD4D2B-5C4D-43F5-A276-2289B13B379A}"/>
                  </a:ext>
                </a:extLst>
              </p:cNvPr>
              <p:cNvSpPr txBox="1"/>
              <p:nvPr/>
            </p:nvSpPr>
            <p:spPr>
              <a:xfrm>
                <a:off x="8070290" y="3056078"/>
                <a:ext cx="3414522" cy="678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fNam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CD4D2B-5C4D-43F5-A276-2289B13B3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290" y="3056078"/>
                <a:ext cx="3414522" cy="678776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673664-F60C-4713-B55B-DCF92B1ECFA2}"/>
                  </a:ext>
                </a:extLst>
              </p:cNvPr>
              <p:cNvSpPr txBox="1"/>
              <p:nvPr/>
            </p:nvSpPr>
            <p:spPr>
              <a:xfrm>
                <a:off x="8070290" y="4273105"/>
                <a:ext cx="3414522" cy="685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fName>
                        <m:e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1.38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673664-F60C-4713-B55B-DCF92B1EC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290" y="4273105"/>
                <a:ext cx="3414522" cy="685059"/>
              </a:xfrm>
              <a:prstGeom prst="rect">
                <a:avLst/>
              </a:prstGeom>
              <a:blipFill>
                <a:blip r:embed="rId7"/>
                <a:stretch>
                  <a:fillRect l="-7778" r="-851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203C215-DF54-C5EC-FD49-928C106A8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328216"/>
            <a:ext cx="5549134" cy="32506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AA63D8-E0B6-2A4E-188B-45ADCA37ACD8}"/>
              </a:ext>
            </a:extLst>
          </p:cNvPr>
          <p:cNvSpPr/>
          <p:nvPr/>
        </p:nvSpPr>
        <p:spPr>
          <a:xfrm>
            <a:off x="4334886" y="4331371"/>
            <a:ext cx="958474" cy="60638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CF87-8C3E-CC3A-22AC-0B1B29F21741}"/>
              </a:ext>
            </a:extLst>
          </p:cNvPr>
          <p:cNvSpPr/>
          <p:nvPr/>
        </p:nvSpPr>
        <p:spPr>
          <a:xfrm>
            <a:off x="4237149" y="4273105"/>
            <a:ext cx="1066961" cy="7415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9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Entropy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CC87BA8-20C9-C14D-4BE8-5C76F9FD9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376463"/>
              </p:ext>
            </p:extLst>
          </p:nvPr>
        </p:nvGraphicFramePr>
        <p:xfrm>
          <a:off x="3347720" y="2293620"/>
          <a:ext cx="5496560" cy="2270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6840">
                  <a:extLst>
                    <a:ext uri="{9D8B030D-6E8A-4147-A177-3AD203B41FA5}">
                      <a16:colId xmlns:a16="http://schemas.microsoft.com/office/drawing/2014/main" val="1804151898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421073772"/>
                    </a:ext>
                  </a:extLst>
                </a:gridCol>
              </a:tblGrid>
              <a:tr h="5676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Error Measurement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38101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Classification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32952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6"/>
                          </a:solidFill>
                        </a:rPr>
                        <a:t>Gini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08034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4"/>
                          </a:solidFill>
                        </a:rPr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953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388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Entropy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722772"/>
                <a:ext cx="10327008" cy="384868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We can now try to find the predictor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and the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that minimize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weighted average entropy</a:t>
                </a:r>
                <a:r>
                  <a:rPr lang="en-US" dirty="0">
                    <a:solidFill>
                      <a:schemeClr val="bg1"/>
                    </a:solidFill>
                  </a:rPr>
                  <a:t> over the two regions: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1.2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is the number of training points inside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.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722772"/>
                <a:ext cx="10327008" cy="3848689"/>
              </a:xfrm>
              <a:blipFill>
                <a:blip r:embed="rId2"/>
                <a:stretch>
                  <a:fillRect l="-1229" t="-1316" b="-7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E26D8C-25BC-4914-A31F-20286CB4DCA7}"/>
                  </a:ext>
                </a:extLst>
              </p:cNvPr>
              <p:cNvSpPr txBox="1"/>
              <p:nvPr/>
            </p:nvSpPr>
            <p:spPr>
              <a:xfrm>
                <a:off x="2279619" y="3629437"/>
                <a:ext cx="7632762" cy="908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, 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E26D8C-25BC-4914-A31F-20286CB4D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619" y="3629437"/>
                <a:ext cx="7632762" cy="908775"/>
              </a:xfrm>
              <a:prstGeom prst="rect">
                <a:avLst/>
              </a:prstGeom>
              <a:blipFill>
                <a:blip r:embed="rId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864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Comparison of Criteria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259714"/>
            <a:ext cx="11493416" cy="55793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Question: </a:t>
            </a:r>
            <a:r>
              <a:rPr lang="en-US" sz="2400" dirty="0">
                <a:solidFill>
                  <a:schemeClr val="bg1"/>
                </a:solidFill>
              </a:rPr>
              <a:t>Which of the three criteria fits our guideline the best? </a:t>
            </a:r>
          </a:p>
          <a:p>
            <a:endParaRPr lang="en-US" sz="2400" dirty="0">
              <a:solidFill>
                <a:schemeClr val="bg1"/>
              </a:solidFill>
              <a:effectLst/>
            </a:endParaRPr>
          </a:p>
        </p:txBody>
      </p:sp>
      <p:pic>
        <p:nvPicPr>
          <p:cNvPr id="12" name="comparisonimpurity">
            <a:extLst>
              <a:ext uri="{FF2B5EF4-FFF2-40B4-BE49-F238E27FC236}">
                <a16:creationId xmlns:a16="http://schemas.microsoft.com/office/drawing/2014/main" id="{DD5BD8AE-F39B-4E28-9CD4-0FC8422D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8549" y="1817650"/>
            <a:ext cx="6145255" cy="449816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D38BD14-3BDB-41EC-8D8F-7894B5D24003}"/>
              </a:ext>
            </a:extLst>
          </p:cNvPr>
          <p:cNvSpPr txBox="1">
            <a:spLocks/>
          </p:cNvSpPr>
          <p:nvPr/>
        </p:nvSpPr>
        <p:spPr>
          <a:xfrm>
            <a:off x="349292" y="6219039"/>
            <a:ext cx="8268182" cy="55793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200" b="1" dirty="0">
                <a:solidFill>
                  <a:schemeClr val="bg1"/>
                </a:solidFill>
              </a:rPr>
              <a:t>Note</a:t>
            </a:r>
            <a:r>
              <a:rPr lang="en-US" sz="2200" dirty="0">
                <a:solidFill>
                  <a:schemeClr val="bg1"/>
                </a:solidFill>
              </a:rPr>
              <a:t>: </a:t>
            </a:r>
            <a:r>
              <a:rPr lang="en-US" sz="2200" dirty="0" err="1">
                <a:solidFill>
                  <a:schemeClr val="bg1"/>
                </a:solidFill>
              </a:rPr>
              <a:t>Sklearn</a:t>
            </a:r>
            <a:r>
              <a:rPr lang="en-US" sz="2200" dirty="0">
                <a:solidFill>
                  <a:schemeClr val="bg1"/>
                </a:solidFill>
              </a:rPr>
              <a:t> uses the unscaled entropy as a splitting criterion</a:t>
            </a:r>
          </a:p>
        </p:txBody>
      </p:sp>
    </p:spTree>
    <p:extLst>
      <p:ext uri="{BB962C8B-B14F-4D97-AF65-F5344CB8AC3E}">
        <p14:creationId xmlns:p14="http://schemas.microsoft.com/office/powerpoint/2010/main" val="1152262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Comparison of Criteria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259714"/>
            <a:ext cx="11493416" cy="55793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Question: </a:t>
            </a:r>
            <a:r>
              <a:rPr lang="en-US" sz="2400" dirty="0">
                <a:solidFill>
                  <a:schemeClr val="bg1"/>
                </a:solidFill>
              </a:rPr>
              <a:t>Which of the three criteria fits our guideline the best? </a:t>
            </a:r>
          </a:p>
          <a:p>
            <a:endParaRPr lang="en-US" sz="2400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comparisonimpurity">
            <a:extLst>
              <a:ext uri="{FF2B5EF4-FFF2-40B4-BE49-F238E27FC236}">
                <a16:creationId xmlns:a16="http://schemas.microsoft.com/office/drawing/2014/main" id="{5CA863AC-0E26-3E3E-D8AC-2754DB0F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8549" y="1817650"/>
            <a:ext cx="6145255" cy="4498160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87DCCA73-1A42-2695-AD06-9722C2903FD5}"/>
              </a:ext>
            </a:extLst>
          </p:cNvPr>
          <p:cNvSpPr/>
          <p:nvPr/>
        </p:nvSpPr>
        <p:spPr>
          <a:xfrm flipH="1">
            <a:off x="7371750" y="4313259"/>
            <a:ext cx="2927282" cy="1219577"/>
          </a:xfrm>
          <a:prstGeom prst="wedgeEllipseCallout">
            <a:avLst>
              <a:gd name="adj1" fmla="val -48234"/>
              <a:gd name="adj2" fmla="val 616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BBCDA-B2C0-0230-C937-8E53BE234C4F}"/>
              </a:ext>
            </a:extLst>
          </p:cNvPr>
          <p:cNvSpPr txBox="1"/>
          <p:nvPr/>
        </p:nvSpPr>
        <p:spPr>
          <a:xfrm>
            <a:off x="7207318" y="4649432"/>
            <a:ext cx="2927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1800" dirty="0">
                <a:latin typeface="Karla" pitchFamily="2" charset="0"/>
              </a:rPr>
              <a:t>Entropy </a:t>
            </a:r>
            <a:r>
              <a:rPr lang="en-US" sz="1800" b="1" dirty="0">
                <a:latin typeface="Karla" pitchFamily="2" charset="0"/>
              </a:rPr>
              <a:t>penalizes impurity the most</a:t>
            </a:r>
            <a:endParaRPr lang="en-US" sz="1800" dirty="0">
              <a:latin typeface="Karla" pitchFamily="2" charset="0"/>
            </a:endParaRPr>
          </a:p>
        </p:txBody>
      </p:sp>
      <p:pic>
        <p:nvPicPr>
          <p:cNvPr id="4" name="Picture 3" descr="A picture containing mask, doll&#10;&#10;Description automatically generated">
            <a:extLst>
              <a:ext uri="{FF2B5EF4-FFF2-40B4-BE49-F238E27FC236}">
                <a16:creationId xmlns:a16="http://schemas.microsoft.com/office/drawing/2014/main" id="{182C0C00-6E14-956F-2C31-6548E42F5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032" y="5032001"/>
            <a:ext cx="15621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4C3A00-AB6F-4D95-6F20-1EAC29CA2BDF}"/>
              </a:ext>
            </a:extLst>
          </p:cNvPr>
          <p:cNvSpPr txBox="1">
            <a:spLocks/>
          </p:cNvSpPr>
          <p:nvPr/>
        </p:nvSpPr>
        <p:spPr>
          <a:xfrm>
            <a:off x="492656" y="4211854"/>
            <a:ext cx="10327008" cy="4578793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spcAft>
                <a:spcPts val="1800"/>
              </a:spcAft>
              <a:buSzPct val="87000"/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Recurse on each new node until the 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stopping condition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met.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332150"/>
            <a:ext cx="10327008" cy="4578793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sz="2200" dirty="0">
                <a:solidFill>
                  <a:schemeClr val="bg1"/>
                </a:solidFill>
              </a:rPr>
              <a:t>Learning the ‘optimal’ decision tree for any given set of data is NP complete (intractable) for numerous simple definitions of ‘optimal’. Instead, we will use a </a:t>
            </a:r>
            <a:r>
              <a:rPr lang="en-US" sz="2200" b="1" dirty="0">
                <a:solidFill>
                  <a:schemeClr val="accent1"/>
                </a:solidFill>
              </a:rPr>
              <a:t>greedy algorithm</a:t>
            </a:r>
            <a:r>
              <a:rPr lang="en-US" sz="22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spcAft>
                <a:spcPts val="1800"/>
              </a:spcAft>
              <a:buSzPct val="87000"/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Start with an empty decision tree (undivided feature space) </a:t>
            </a:r>
          </a:p>
          <a:p>
            <a:pPr marL="457200" indent="-457200">
              <a:spcAft>
                <a:spcPts val="1800"/>
              </a:spcAft>
              <a:buSzPct val="87000"/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Choose the</a:t>
            </a:r>
            <a:r>
              <a:rPr lang="en-US" sz="2200" dirty="0">
                <a:solidFill>
                  <a:schemeClr val="bg1"/>
                </a:solidFill>
                <a:latin typeface="Karla" pitchFamily="2" charset="0"/>
              </a:rPr>
              <a:t> ‘optimal</a:t>
            </a:r>
            <a:r>
              <a:rPr lang="en-US" sz="2200" dirty="0">
                <a:solidFill>
                  <a:schemeClr val="bg1"/>
                </a:solidFill>
              </a:rPr>
              <a:t>’ predictor on which to split and choose the ‘optimal’ threshold value for splitting. </a:t>
            </a:r>
          </a:p>
          <a:p>
            <a:pPr marL="457200" indent="-457200">
              <a:spcAft>
                <a:spcPts val="1800"/>
              </a:spcAft>
              <a:buSzPct val="87000"/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Recurse on each new node until the </a:t>
            </a:r>
            <a:r>
              <a:rPr lang="en-US" sz="2200" b="1" dirty="0">
                <a:solidFill>
                  <a:schemeClr val="accent1"/>
                </a:solidFill>
              </a:rPr>
              <a:t>stopping condition </a:t>
            </a:r>
            <a:r>
              <a:rPr lang="en-US" sz="2200" dirty="0">
                <a:solidFill>
                  <a:schemeClr val="bg1"/>
                </a:solidFill>
              </a:rPr>
              <a:t>is met.</a:t>
            </a:r>
          </a:p>
          <a:p>
            <a:pPr marL="457200" indent="-457200">
              <a:spcAft>
                <a:spcPts val="1800"/>
              </a:spcAft>
              <a:buSzPct val="87000"/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For the case of classification, predict each region to have a class label based on the largest class of the training points in that region (majority class).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endParaRPr lang="en-US" sz="2200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 the Model</a:t>
            </a:r>
          </a:p>
        </p:txBody>
      </p:sp>
    </p:spTree>
    <p:extLst>
      <p:ext uri="{BB962C8B-B14F-4D97-AF65-F5344CB8AC3E}">
        <p14:creationId xmlns:p14="http://schemas.microsoft.com/office/powerpoint/2010/main" val="20919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021" y="1200975"/>
            <a:ext cx="5317459" cy="443613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simplest and most straightforward classification model we know is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logistic regression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b="1" dirty="0"/>
              <a:t>Logistic regression </a:t>
            </a:r>
            <a:r>
              <a:rPr lang="en-US" sz="2400" dirty="0"/>
              <a:t>works best when:</a:t>
            </a:r>
          </a:p>
          <a:p>
            <a:pPr marL="981075" indent="-457200">
              <a:spcAft>
                <a:spcPts val="1200"/>
              </a:spcAft>
              <a:buFont typeface="+mj-lt"/>
              <a:buAutoNum type="alphaLcParenR"/>
            </a:pPr>
            <a:r>
              <a:rPr lang="en-US" sz="2400" dirty="0"/>
              <a:t>The classes are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well-separated</a:t>
            </a:r>
            <a:r>
              <a:rPr lang="en-US" sz="2400" dirty="0"/>
              <a:t> in the feature space, and</a:t>
            </a:r>
          </a:p>
          <a:p>
            <a:pPr marL="981075" indent="-457200">
              <a:spcAft>
                <a:spcPts val="1200"/>
              </a:spcAft>
              <a:buFont typeface="+mj-lt"/>
              <a:buAutoNum type="alphaLcParenR"/>
            </a:pPr>
            <a:r>
              <a:rPr lang="en-US" sz="2400" dirty="0"/>
              <a:t>The classification boundary has a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nice geometry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5915F9-84F5-BA8E-5F1B-AF3B3005F2E3}"/>
              </a:ext>
            </a:extLst>
          </p:cNvPr>
          <p:cNvGrpSpPr/>
          <p:nvPr/>
        </p:nvGrpSpPr>
        <p:grpSpPr>
          <a:xfrm>
            <a:off x="5824209" y="1708049"/>
            <a:ext cx="6018499" cy="3929063"/>
            <a:chOff x="5824209" y="1708049"/>
            <a:chExt cx="6018499" cy="3929063"/>
          </a:xfrm>
        </p:grpSpPr>
        <p:pic>
          <p:nvPicPr>
            <p:cNvPr id="5" name="Picture 4" descr="A person with her eyes closed&#10;&#10;Description automatically generated">
              <a:extLst>
                <a:ext uri="{FF2B5EF4-FFF2-40B4-BE49-F238E27FC236}">
                  <a16:creationId xmlns:a16="http://schemas.microsoft.com/office/drawing/2014/main" id="{87B49CDA-539E-D000-ABF7-B66E2C5C4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4209" y="1708049"/>
              <a:ext cx="6018499" cy="39290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164AA0-1925-54AF-B25F-8AC0158143E3}"/>
                </a:ext>
              </a:extLst>
            </p:cNvPr>
            <p:cNvSpPr txBox="1"/>
            <p:nvPr/>
          </p:nvSpPr>
          <p:spPr>
            <a:xfrm>
              <a:off x="7218970" y="5136857"/>
              <a:ext cx="3228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highlight>
                    <a:srgbClr val="F9F9F9"/>
                  </a:highlight>
                </a:rPr>
                <a:t>Logistic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1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 the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52EFA7-DBC3-2CAD-41B2-7D2DD372B196}"/>
              </a:ext>
            </a:extLst>
          </p:cNvPr>
          <p:cNvSpPr txBox="1">
            <a:spLocks/>
          </p:cNvSpPr>
          <p:nvPr/>
        </p:nvSpPr>
        <p:spPr>
          <a:xfrm>
            <a:off x="145866" y="2964154"/>
            <a:ext cx="12431210" cy="4578793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>
                    <a:lumMod val="9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  <a:buSzPct val="87000"/>
            </a:pPr>
            <a:r>
              <a:rPr lang="en-US" sz="3200" dirty="0">
                <a:solidFill>
                  <a:schemeClr val="bg1"/>
                </a:solidFill>
              </a:rPr>
              <a:t>Recurse on each new node until the </a:t>
            </a:r>
            <a:r>
              <a:rPr lang="en-US" sz="3200" b="1" dirty="0">
                <a:solidFill>
                  <a:schemeClr val="accent1"/>
                </a:solidFill>
              </a:rPr>
              <a:t>stopping condition </a:t>
            </a:r>
            <a:r>
              <a:rPr lang="en-US" sz="3200" dirty="0">
                <a:solidFill>
                  <a:schemeClr val="bg1"/>
                </a:solidFill>
              </a:rPr>
              <a:t>is met.</a:t>
            </a:r>
          </a:p>
        </p:txBody>
      </p:sp>
    </p:spTree>
    <p:extLst>
      <p:ext uri="{BB962C8B-B14F-4D97-AF65-F5344CB8AC3E}">
        <p14:creationId xmlns:p14="http://schemas.microsoft.com/office/powerpoint/2010/main" val="5181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92" y="979097"/>
            <a:ext cx="10327008" cy="4617349"/>
          </a:xfrm>
        </p:spPr>
        <p:txBody>
          <a:bodyPr>
            <a:noAutofit/>
          </a:bodyPr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Motivation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Decision Trees – Classification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Intuition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Predictions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Splitting Criteria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Stopping Conditions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dirty="0"/>
              <a:t>Decision Trees - Regression</a:t>
            </a:r>
          </a:p>
        </p:txBody>
      </p:sp>
    </p:spTree>
    <p:extLst>
      <p:ext uri="{BB962C8B-B14F-4D97-AF65-F5344CB8AC3E}">
        <p14:creationId xmlns:p14="http://schemas.microsoft.com/office/powerpoint/2010/main" val="1382158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dog with a cardboard cut out of it&#10;&#10;Description automatically generated">
            <a:extLst>
              <a:ext uri="{FF2B5EF4-FFF2-40B4-BE49-F238E27FC236}">
                <a16:creationId xmlns:a16="http://schemas.microsoft.com/office/drawing/2014/main" id="{44F8839B-3489-3D2D-F00F-9F0EC96A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34670"/>
            <a:ext cx="5486400" cy="618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8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143" y="1205057"/>
            <a:ext cx="10327008" cy="648370"/>
          </a:xfrm>
          <a:noFill/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2200" b="1" dirty="0">
                <a:solidFill>
                  <a:schemeClr val="bg1"/>
                </a:solidFill>
              </a:rPr>
              <a:t>Question: </a:t>
            </a:r>
            <a:r>
              <a:rPr lang="en-US" sz="2200" dirty="0">
                <a:solidFill>
                  <a:schemeClr val="bg1"/>
                </a:solidFill>
              </a:rPr>
              <a:t>If we don’t terminate the decision tree algorithm manually, what will the leaf nodes of the decision tree look like?</a:t>
            </a:r>
          </a:p>
          <a:p>
            <a:pPr>
              <a:spcAft>
                <a:spcPts val="2400"/>
              </a:spcAft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61BB4C0-573E-4310-B2EE-4C3104126719}"/>
              </a:ext>
            </a:extLst>
          </p:cNvPr>
          <p:cNvSpPr txBox="1"/>
          <p:nvPr/>
        </p:nvSpPr>
        <p:spPr>
          <a:xfrm>
            <a:off x="6773328" y="3281284"/>
            <a:ext cx="49685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chemeClr val="bg1"/>
                </a:solidFill>
                <a:latin typeface="Karla" pitchFamily="2" charset="0"/>
              </a:rPr>
              <a:t>The tree will continue to grow until each region contains</a:t>
            </a:r>
            <a:r>
              <a:rPr lang="en-US" sz="2200" b="1" dirty="0">
                <a:solidFill>
                  <a:schemeClr val="bg1"/>
                </a:solidFill>
                <a:latin typeface="Karla" pitchFamily="2" charset="0"/>
              </a:rPr>
              <a:t> exactly one training point </a:t>
            </a:r>
            <a:r>
              <a:rPr lang="en-US" sz="2200" dirty="0">
                <a:solidFill>
                  <a:schemeClr val="bg1"/>
                </a:solidFill>
                <a:latin typeface="Karla" pitchFamily="2" charset="0"/>
              </a:rPr>
              <a:t>and the model attains 100% </a:t>
            </a:r>
            <a:r>
              <a:rPr lang="en-US" sz="2200" b="1" dirty="0">
                <a:solidFill>
                  <a:schemeClr val="bg1"/>
                </a:solidFill>
                <a:latin typeface="Karla" pitchFamily="2" charset="0"/>
              </a:rPr>
              <a:t>training</a:t>
            </a:r>
            <a:r>
              <a:rPr lang="en-US" sz="2200" dirty="0">
                <a:solidFill>
                  <a:schemeClr val="bg1"/>
                </a:solidFill>
                <a:latin typeface="Karla" pitchFamily="2" charset="0"/>
              </a:rPr>
              <a:t> accuracy.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CF9F1B3-9EA3-6345-82BE-094DCE8CFDA9}"/>
              </a:ext>
            </a:extLst>
          </p:cNvPr>
          <p:cNvGrpSpPr/>
          <p:nvPr/>
        </p:nvGrpSpPr>
        <p:grpSpPr>
          <a:xfrm>
            <a:off x="3076002" y="2397539"/>
            <a:ext cx="2050404" cy="757248"/>
            <a:chOff x="4929352" y="2141892"/>
            <a:chExt cx="2196661" cy="873889"/>
          </a:xfrm>
        </p:grpSpPr>
        <p:sp>
          <p:nvSpPr>
            <p:cNvPr id="90" name="Rectangle: Rounded Corners 3">
              <a:extLst>
                <a:ext uri="{FF2B5EF4-FFF2-40B4-BE49-F238E27FC236}">
                  <a16:creationId xmlns:a16="http://schemas.microsoft.com/office/drawing/2014/main" id="{7CD2C75D-BF0C-8647-8D83-3D5A8592875D}"/>
                </a:ext>
              </a:extLst>
            </p:cNvPr>
            <p:cNvSpPr/>
            <p:nvPr/>
          </p:nvSpPr>
          <p:spPr>
            <a:xfrm>
              <a:off x="4929352" y="2141892"/>
              <a:ext cx="2196661" cy="87388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DB717C2-4987-DC4A-A171-5606DA13B800}"/>
                </a:ext>
              </a:extLst>
            </p:cNvPr>
            <p:cNvSpPr/>
            <p:nvPr/>
          </p:nvSpPr>
          <p:spPr>
            <a:xfrm>
              <a:off x="5344510" y="2289837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2" name="Isosceles Triangle 7">
              <a:extLst>
                <a:ext uri="{FF2B5EF4-FFF2-40B4-BE49-F238E27FC236}">
                  <a16:creationId xmlns:a16="http://schemas.microsoft.com/office/drawing/2014/main" id="{9735EF3C-08DD-0E48-A7F9-0524297868D8}"/>
                </a:ext>
              </a:extLst>
            </p:cNvPr>
            <p:cNvSpPr/>
            <p:nvPr/>
          </p:nvSpPr>
          <p:spPr>
            <a:xfrm>
              <a:off x="6192543" y="2207882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3" name="Isosceles Triangle 8">
              <a:extLst>
                <a:ext uri="{FF2B5EF4-FFF2-40B4-BE49-F238E27FC236}">
                  <a16:creationId xmlns:a16="http://schemas.microsoft.com/office/drawing/2014/main" id="{9DF1EFD8-6307-A047-AAA1-EDCDD0FB253D}"/>
                </a:ext>
              </a:extLst>
            </p:cNvPr>
            <p:cNvSpPr/>
            <p:nvPr/>
          </p:nvSpPr>
          <p:spPr>
            <a:xfrm>
              <a:off x="6506786" y="2344940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Isosceles Triangle 9">
              <a:extLst>
                <a:ext uri="{FF2B5EF4-FFF2-40B4-BE49-F238E27FC236}">
                  <a16:creationId xmlns:a16="http://schemas.microsoft.com/office/drawing/2014/main" id="{40CDB3FB-85EF-2D47-A655-6B58B4D46B8C}"/>
                </a:ext>
              </a:extLst>
            </p:cNvPr>
            <p:cNvSpPr/>
            <p:nvPr/>
          </p:nvSpPr>
          <p:spPr>
            <a:xfrm>
              <a:off x="6275602" y="261183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6" name="Isosceles Triangle 10">
              <a:extLst>
                <a:ext uri="{FF2B5EF4-FFF2-40B4-BE49-F238E27FC236}">
                  <a16:creationId xmlns:a16="http://schemas.microsoft.com/office/drawing/2014/main" id="{941C5AF4-4162-1B44-B934-82314DEF5509}"/>
                </a:ext>
              </a:extLst>
            </p:cNvPr>
            <p:cNvSpPr/>
            <p:nvPr/>
          </p:nvSpPr>
          <p:spPr>
            <a:xfrm>
              <a:off x="5913177" y="2475415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8" name="Isosceles Triangle 11">
              <a:extLst>
                <a:ext uri="{FF2B5EF4-FFF2-40B4-BE49-F238E27FC236}">
                  <a16:creationId xmlns:a16="http://schemas.microsoft.com/office/drawing/2014/main" id="{ACA6F568-EC7F-0849-89F2-0BC5DA208A81}"/>
                </a:ext>
              </a:extLst>
            </p:cNvPr>
            <p:cNvSpPr/>
            <p:nvPr/>
          </p:nvSpPr>
          <p:spPr>
            <a:xfrm>
              <a:off x="6727800" y="2581359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F905F4-D411-AF4D-9581-620524159D2F}"/>
                </a:ext>
              </a:extLst>
            </p:cNvPr>
            <p:cNvSpPr/>
            <p:nvPr/>
          </p:nvSpPr>
          <p:spPr>
            <a:xfrm>
              <a:off x="5707117" y="2289194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FCE7494-E9C3-7345-AB02-FFFD51E53824}"/>
                </a:ext>
              </a:extLst>
            </p:cNvPr>
            <p:cNvSpPr/>
            <p:nvPr/>
          </p:nvSpPr>
          <p:spPr>
            <a:xfrm>
              <a:off x="5484460" y="2631998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9153C4C-4A7C-284E-A00F-CD1BB724059F}"/>
                </a:ext>
              </a:extLst>
            </p:cNvPr>
            <p:cNvSpPr/>
            <p:nvPr/>
          </p:nvSpPr>
          <p:spPr>
            <a:xfrm>
              <a:off x="5088866" y="2556829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D2E2CED-77B8-A545-9256-2718B28785CB}"/>
              </a:ext>
            </a:extLst>
          </p:cNvPr>
          <p:cNvGrpSpPr/>
          <p:nvPr/>
        </p:nvGrpSpPr>
        <p:grpSpPr>
          <a:xfrm>
            <a:off x="2166849" y="3421143"/>
            <a:ext cx="1102254" cy="837890"/>
            <a:chOff x="3947779" y="3316601"/>
            <a:chExt cx="1180879" cy="966952"/>
          </a:xfrm>
        </p:grpSpPr>
        <p:sp>
          <p:nvSpPr>
            <p:cNvPr id="105" name="Rectangle: Rounded Corners 19">
              <a:extLst>
                <a:ext uri="{FF2B5EF4-FFF2-40B4-BE49-F238E27FC236}">
                  <a16:creationId xmlns:a16="http://schemas.microsoft.com/office/drawing/2014/main" id="{1DE0A0B1-3F07-9249-9BFF-BFBAC3B6CA34}"/>
                </a:ext>
              </a:extLst>
            </p:cNvPr>
            <p:cNvSpPr/>
            <p:nvPr/>
          </p:nvSpPr>
          <p:spPr>
            <a:xfrm>
              <a:off x="3947779" y="3316601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28A896C-7A2F-0A45-92EC-5EC36AD0EA10}"/>
                </a:ext>
              </a:extLst>
            </p:cNvPr>
            <p:cNvSpPr/>
            <p:nvPr/>
          </p:nvSpPr>
          <p:spPr>
            <a:xfrm>
              <a:off x="4386177" y="3766826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8" name="Isosceles Triangle 21">
              <a:extLst>
                <a:ext uri="{FF2B5EF4-FFF2-40B4-BE49-F238E27FC236}">
                  <a16:creationId xmlns:a16="http://schemas.microsoft.com/office/drawing/2014/main" id="{B5395BE1-FEF0-8D48-A45F-093A3346F313}"/>
                </a:ext>
              </a:extLst>
            </p:cNvPr>
            <p:cNvSpPr/>
            <p:nvPr/>
          </p:nvSpPr>
          <p:spPr>
            <a:xfrm>
              <a:off x="4232517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0" name="Isosceles Triangle 22">
              <a:extLst>
                <a:ext uri="{FF2B5EF4-FFF2-40B4-BE49-F238E27FC236}">
                  <a16:creationId xmlns:a16="http://schemas.microsoft.com/office/drawing/2014/main" id="{53E5B098-D839-A444-844A-E2FB792CD292}"/>
                </a:ext>
              </a:extLst>
            </p:cNvPr>
            <p:cNvSpPr/>
            <p:nvPr/>
          </p:nvSpPr>
          <p:spPr>
            <a:xfrm>
              <a:off x="4611882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1" name="Isosceles Triangle 25">
              <a:extLst>
                <a:ext uri="{FF2B5EF4-FFF2-40B4-BE49-F238E27FC236}">
                  <a16:creationId xmlns:a16="http://schemas.microsoft.com/office/drawing/2014/main" id="{D4B2B60F-8E51-504B-8881-E3F8B061F927}"/>
                </a:ext>
              </a:extLst>
            </p:cNvPr>
            <p:cNvSpPr/>
            <p:nvPr/>
          </p:nvSpPr>
          <p:spPr>
            <a:xfrm>
              <a:off x="4672233" y="3831003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1FF72D5-6D0E-5249-8CE1-7E483BB0522A}"/>
                </a:ext>
              </a:extLst>
            </p:cNvPr>
            <p:cNvSpPr/>
            <p:nvPr/>
          </p:nvSpPr>
          <p:spPr>
            <a:xfrm>
              <a:off x="4106811" y="388152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2098F0A-4169-2745-A9B8-5ED38A222C9C}"/>
              </a:ext>
            </a:extLst>
          </p:cNvPr>
          <p:cNvGrpSpPr/>
          <p:nvPr/>
        </p:nvGrpSpPr>
        <p:grpSpPr>
          <a:xfrm>
            <a:off x="4800406" y="3490782"/>
            <a:ext cx="1102254" cy="837890"/>
            <a:chOff x="7188006" y="3295493"/>
            <a:chExt cx="1180879" cy="966952"/>
          </a:xfrm>
        </p:grpSpPr>
        <p:sp>
          <p:nvSpPr>
            <p:cNvPr id="116" name="Rectangle: Rounded Corners 30">
              <a:extLst>
                <a:ext uri="{FF2B5EF4-FFF2-40B4-BE49-F238E27FC236}">
                  <a16:creationId xmlns:a16="http://schemas.microsoft.com/office/drawing/2014/main" id="{F786CE1F-C870-BF4E-9721-FD4332D94565}"/>
                </a:ext>
              </a:extLst>
            </p:cNvPr>
            <p:cNvSpPr/>
            <p:nvPr/>
          </p:nvSpPr>
          <p:spPr>
            <a:xfrm>
              <a:off x="7188006" y="3295493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3316EC4-0EAF-AA4C-9BB1-4FB6EEB7972D}"/>
                </a:ext>
              </a:extLst>
            </p:cNvPr>
            <p:cNvSpPr/>
            <p:nvPr/>
          </p:nvSpPr>
          <p:spPr>
            <a:xfrm>
              <a:off x="7508213" y="387277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9" name="Isosceles Triangle 33">
              <a:extLst>
                <a:ext uri="{FF2B5EF4-FFF2-40B4-BE49-F238E27FC236}">
                  <a16:creationId xmlns:a16="http://schemas.microsoft.com/office/drawing/2014/main" id="{9B98DB1A-3853-2D44-B502-E9E9792D6DB7}"/>
                </a:ext>
              </a:extLst>
            </p:cNvPr>
            <p:cNvSpPr/>
            <p:nvPr/>
          </p:nvSpPr>
          <p:spPr>
            <a:xfrm>
              <a:off x="7710697" y="3461326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0" name="Isosceles Triangle 36">
              <a:extLst>
                <a:ext uri="{FF2B5EF4-FFF2-40B4-BE49-F238E27FC236}">
                  <a16:creationId xmlns:a16="http://schemas.microsoft.com/office/drawing/2014/main" id="{BBCD4F16-6E8F-3F40-899C-1CEFFCC651E4}"/>
                </a:ext>
              </a:extLst>
            </p:cNvPr>
            <p:cNvSpPr/>
            <p:nvPr/>
          </p:nvSpPr>
          <p:spPr>
            <a:xfrm>
              <a:off x="7899536" y="380081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560B014-BDE6-694E-BF6E-4A05FE44D36B}"/>
                </a:ext>
              </a:extLst>
            </p:cNvPr>
            <p:cNvSpPr/>
            <p:nvPr/>
          </p:nvSpPr>
          <p:spPr>
            <a:xfrm>
              <a:off x="7404728" y="354655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1A21554-59E9-174D-83AA-A65E7873A91D}"/>
              </a:ext>
            </a:extLst>
          </p:cNvPr>
          <p:cNvGrpSpPr/>
          <p:nvPr/>
        </p:nvGrpSpPr>
        <p:grpSpPr>
          <a:xfrm>
            <a:off x="1480720" y="4577459"/>
            <a:ext cx="1102254" cy="480443"/>
            <a:chOff x="3277518" y="4549927"/>
            <a:chExt cx="1180879" cy="554447"/>
          </a:xfrm>
        </p:grpSpPr>
        <p:sp>
          <p:nvSpPr>
            <p:cNvPr id="125" name="Rectangle: Rounded Corners 42">
              <a:extLst>
                <a:ext uri="{FF2B5EF4-FFF2-40B4-BE49-F238E27FC236}">
                  <a16:creationId xmlns:a16="http://schemas.microsoft.com/office/drawing/2014/main" id="{88309AE4-171A-004F-BC72-FE5F76D765E2}"/>
                </a:ext>
              </a:extLst>
            </p:cNvPr>
            <p:cNvSpPr/>
            <p:nvPr/>
          </p:nvSpPr>
          <p:spPr>
            <a:xfrm>
              <a:off x="3277518" y="4549927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3A5C630-A863-5145-A97A-F2761D32E83F}"/>
                </a:ext>
              </a:extLst>
            </p:cNvPr>
            <p:cNvSpPr/>
            <p:nvPr/>
          </p:nvSpPr>
          <p:spPr>
            <a:xfrm>
              <a:off x="3514703" y="4730235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8" name="Isosceles Triangle 46">
              <a:extLst>
                <a:ext uri="{FF2B5EF4-FFF2-40B4-BE49-F238E27FC236}">
                  <a16:creationId xmlns:a16="http://schemas.microsoft.com/office/drawing/2014/main" id="{3B46B4BA-8AD3-DC43-81A4-FEF4417C530B}"/>
                </a:ext>
              </a:extLst>
            </p:cNvPr>
            <p:cNvSpPr/>
            <p:nvPr/>
          </p:nvSpPr>
          <p:spPr>
            <a:xfrm>
              <a:off x="3926785" y="4705505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1112B46-04F0-4B4D-B761-4726E2D40EC2}"/>
              </a:ext>
            </a:extLst>
          </p:cNvPr>
          <p:cNvGrpSpPr/>
          <p:nvPr/>
        </p:nvGrpSpPr>
        <p:grpSpPr>
          <a:xfrm>
            <a:off x="4078140" y="4596680"/>
            <a:ext cx="1102254" cy="480443"/>
            <a:chOff x="6667719" y="4555002"/>
            <a:chExt cx="1180879" cy="554447"/>
          </a:xfrm>
        </p:grpSpPr>
        <p:sp>
          <p:nvSpPr>
            <p:cNvPr id="130" name="Rectangle: Rounded Corners 49">
              <a:extLst>
                <a:ext uri="{FF2B5EF4-FFF2-40B4-BE49-F238E27FC236}">
                  <a16:creationId xmlns:a16="http://schemas.microsoft.com/office/drawing/2014/main" id="{B3E33EAC-09C2-1C4B-B93A-DFD1A18588C0}"/>
                </a:ext>
              </a:extLst>
            </p:cNvPr>
            <p:cNvSpPr/>
            <p:nvPr/>
          </p:nvSpPr>
          <p:spPr>
            <a:xfrm>
              <a:off x="6667719" y="4555002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C775773-ADE0-0445-B39E-E6D4775A315A}"/>
                </a:ext>
              </a:extLst>
            </p:cNvPr>
            <p:cNvSpPr/>
            <p:nvPr/>
          </p:nvSpPr>
          <p:spPr>
            <a:xfrm>
              <a:off x="6920860" y="4751122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2" name="Isosceles Triangle 52">
              <a:extLst>
                <a:ext uri="{FF2B5EF4-FFF2-40B4-BE49-F238E27FC236}">
                  <a16:creationId xmlns:a16="http://schemas.microsoft.com/office/drawing/2014/main" id="{999F537A-4074-B147-93B6-806B7E802B71}"/>
                </a:ext>
              </a:extLst>
            </p:cNvPr>
            <p:cNvSpPr/>
            <p:nvPr/>
          </p:nvSpPr>
          <p:spPr>
            <a:xfrm>
              <a:off x="7286936" y="472745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DBEC524-BE97-904F-A597-54BA0A96A847}"/>
              </a:ext>
            </a:extLst>
          </p:cNvPr>
          <p:cNvGrpSpPr/>
          <p:nvPr/>
        </p:nvGrpSpPr>
        <p:grpSpPr>
          <a:xfrm>
            <a:off x="5344982" y="4596679"/>
            <a:ext cx="1102254" cy="480443"/>
            <a:chOff x="8140884" y="4549927"/>
            <a:chExt cx="1180879" cy="554447"/>
          </a:xfrm>
        </p:grpSpPr>
        <p:sp>
          <p:nvSpPr>
            <p:cNvPr id="135" name="Rectangle: Rounded Corners 50">
              <a:extLst>
                <a:ext uri="{FF2B5EF4-FFF2-40B4-BE49-F238E27FC236}">
                  <a16:creationId xmlns:a16="http://schemas.microsoft.com/office/drawing/2014/main" id="{95F5F75A-A825-5547-B28F-5AE6D1C37048}"/>
                </a:ext>
              </a:extLst>
            </p:cNvPr>
            <p:cNvSpPr/>
            <p:nvPr/>
          </p:nvSpPr>
          <p:spPr>
            <a:xfrm>
              <a:off x="8140884" y="4549927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B365F09-CFBA-B64D-AC29-C0AFC374EEB3}"/>
                </a:ext>
              </a:extLst>
            </p:cNvPr>
            <p:cNvSpPr/>
            <p:nvPr/>
          </p:nvSpPr>
          <p:spPr>
            <a:xfrm>
              <a:off x="8395895" y="472628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7" name="Isosceles Triangle 54">
              <a:extLst>
                <a:ext uri="{FF2B5EF4-FFF2-40B4-BE49-F238E27FC236}">
                  <a16:creationId xmlns:a16="http://schemas.microsoft.com/office/drawing/2014/main" id="{DD0B122D-8B32-2340-8FB5-E0276BC6A8CB}"/>
                </a:ext>
              </a:extLst>
            </p:cNvPr>
            <p:cNvSpPr/>
            <p:nvPr/>
          </p:nvSpPr>
          <p:spPr>
            <a:xfrm>
              <a:off x="8771138" y="469847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18AD80C-C5F9-2B49-86E4-33184C169455}"/>
              </a:ext>
            </a:extLst>
          </p:cNvPr>
          <p:cNvGrpSpPr/>
          <p:nvPr/>
        </p:nvGrpSpPr>
        <p:grpSpPr>
          <a:xfrm>
            <a:off x="2769944" y="4570282"/>
            <a:ext cx="1102254" cy="485896"/>
            <a:chOff x="4638197" y="4543634"/>
            <a:chExt cx="1180879" cy="560740"/>
          </a:xfrm>
        </p:grpSpPr>
        <p:sp>
          <p:nvSpPr>
            <p:cNvPr id="139" name="Rectangle: Rounded Corners 48">
              <a:extLst>
                <a:ext uri="{FF2B5EF4-FFF2-40B4-BE49-F238E27FC236}">
                  <a16:creationId xmlns:a16="http://schemas.microsoft.com/office/drawing/2014/main" id="{CBE4C028-00EC-7F45-A62C-88F71CD0188A}"/>
                </a:ext>
              </a:extLst>
            </p:cNvPr>
            <p:cNvSpPr/>
            <p:nvPr/>
          </p:nvSpPr>
          <p:spPr>
            <a:xfrm>
              <a:off x="4638197" y="4543634"/>
              <a:ext cx="1180879" cy="56074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0" name="Isosceles Triangle 45">
              <a:extLst>
                <a:ext uri="{FF2B5EF4-FFF2-40B4-BE49-F238E27FC236}">
                  <a16:creationId xmlns:a16="http://schemas.microsoft.com/office/drawing/2014/main" id="{BE9610FA-9F4C-8947-928A-F4B39E007CCF}"/>
                </a:ext>
              </a:extLst>
            </p:cNvPr>
            <p:cNvSpPr/>
            <p:nvPr/>
          </p:nvSpPr>
          <p:spPr>
            <a:xfrm>
              <a:off x="4876163" y="4736474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1" name="Isosceles Triangle 44">
              <a:extLst>
                <a:ext uri="{FF2B5EF4-FFF2-40B4-BE49-F238E27FC236}">
                  <a16:creationId xmlns:a16="http://schemas.microsoft.com/office/drawing/2014/main" id="{3121BFFD-4AB4-184B-9D9C-468410EEAB4C}"/>
                </a:ext>
              </a:extLst>
            </p:cNvPr>
            <p:cNvSpPr/>
            <p:nvPr/>
          </p:nvSpPr>
          <p:spPr>
            <a:xfrm>
              <a:off x="5294292" y="4739753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EB89A14-6C55-7C41-9B64-46901F606492}"/>
              </a:ext>
            </a:extLst>
          </p:cNvPr>
          <p:cNvGrpSpPr/>
          <p:nvPr/>
        </p:nvGrpSpPr>
        <p:grpSpPr>
          <a:xfrm>
            <a:off x="1376375" y="5551147"/>
            <a:ext cx="532589" cy="480443"/>
            <a:chOff x="3031950" y="5497948"/>
            <a:chExt cx="570579" cy="554447"/>
          </a:xfrm>
        </p:grpSpPr>
        <p:sp>
          <p:nvSpPr>
            <p:cNvPr id="143" name="Rectangle: Rounded Corners 55">
              <a:extLst>
                <a:ext uri="{FF2B5EF4-FFF2-40B4-BE49-F238E27FC236}">
                  <a16:creationId xmlns:a16="http://schemas.microsoft.com/office/drawing/2014/main" id="{976FECF9-71AF-4643-B81A-DD2764A18406}"/>
                </a:ext>
              </a:extLst>
            </p:cNvPr>
            <p:cNvSpPr/>
            <p:nvPr/>
          </p:nvSpPr>
          <p:spPr>
            <a:xfrm>
              <a:off x="3031950" y="5497948"/>
              <a:ext cx="570579" cy="5544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C861808-DE9C-914B-8F25-9D7261A55C5E}"/>
                </a:ext>
              </a:extLst>
            </p:cNvPr>
            <p:cNvSpPr/>
            <p:nvPr/>
          </p:nvSpPr>
          <p:spPr>
            <a:xfrm>
              <a:off x="3222192" y="5649615"/>
              <a:ext cx="189187" cy="211889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43B63A7-0705-2C44-BDFD-1D2082C541BA}"/>
              </a:ext>
            </a:extLst>
          </p:cNvPr>
          <p:cNvGrpSpPr/>
          <p:nvPr/>
        </p:nvGrpSpPr>
        <p:grpSpPr>
          <a:xfrm>
            <a:off x="2047851" y="5551147"/>
            <a:ext cx="532589" cy="480443"/>
            <a:chOff x="3955857" y="5497948"/>
            <a:chExt cx="570579" cy="554447"/>
          </a:xfrm>
        </p:grpSpPr>
        <p:sp>
          <p:nvSpPr>
            <p:cNvPr id="146" name="Rectangle: Rounded Corners 56">
              <a:extLst>
                <a:ext uri="{FF2B5EF4-FFF2-40B4-BE49-F238E27FC236}">
                  <a16:creationId xmlns:a16="http://schemas.microsoft.com/office/drawing/2014/main" id="{B29823B4-53CA-F44D-96B6-8706A39B9EB7}"/>
                </a:ext>
              </a:extLst>
            </p:cNvPr>
            <p:cNvSpPr/>
            <p:nvPr/>
          </p:nvSpPr>
          <p:spPr>
            <a:xfrm>
              <a:off x="3955857" y="5497948"/>
              <a:ext cx="570579" cy="5544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7" name="Isosceles Triangle 58">
              <a:extLst>
                <a:ext uri="{FF2B5EF4-FFF2-40B4-BE49-F238E27FC236}">
                  <a16:creationId xmlns:a16="http://schemas.microsoft.com/office/drawing/2014/main" id="{A06DDA5F-E09E-624A-841E-A43DE2FBF6E0}"/>
                </a:ext>
              </a:extLst>
            </p:cNvPr>
            <p:cNvSpPr/>
            <p:nvPr/>
          </p:nvSpPr>
          <p:spPr>
            <a:xfrm>
              <a:off x="4119168" y="5653139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6661A51-BEEC-F042-8B1B-E35133F06665}"/>
              </a:ext>
            </a:extLst>
          </p:cNvPr>
          <p:cNvGrpSpPr/>
          <p:nvPr/>
        </p:nvGrpSpPr>
        <p:grpSpPr>
          <a:xfrm>
            <a:off x="2662198" y="5536691"/>
            <a:ext cx="532589" cy="480443"/>
            <a:chOff x="4778398" y="5513693"/>
            <a:chExt cx="570579" cy="554447"/>
          </a:xfrm>
        </p:grpSpPr>
        <p:sp>
          <p:nvSpPr>
            <p:cNvPr id="149" name="Rectangle: Rounded Corners 59">
              <a:extLst>
                <a:ext uri="{FF2B5EF4-FFF2-40B4-BE49-F238E27FC236}">
                  <a16:creationId xmlns:a16="http://schemas.microsoft.com/office/drawing/2014/main" id="{35FF1279-7286-7E4A-A455-10AB8AAF812C}"/>
                </a:ext>
              </a:extLst>
            </p:cNvPr>
            <p:cNvSpPr/>
            <p:nvPr/>
          </p:nvSpPr>
          <p:spPr>
            <a:xfrm>
              <a:off x="4778398" y="5513693"/>
              <a:ext cx="570579" cy="5544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0" name="Isosceles Triangle 60">
              <a:extLst>
                <a:ext uri="{FF2B5EF4-FFF2-40B4-BE49-F238E27FC236}">
                  <a16:creationId xmlns:a16="http://schemas.microsoft.com/office/drawing/2014/main" id="{29104F32-B072-1449-B4D6-19C9B7991358}"/>
                </a:ext>
              </a:extLst>
            </p:cNvPr>
            <p:cNvSpPr/>
            <p:nvPr/>
          </p:nvSpPr>
          <p:spPr>
            <a:xfrm>
              <a:off x="4929352" y="5656527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6099A4C-D54A-FC4D-AF74-AAE72D1570CD}"/>
              </a:ext>
            </a:extLst>
          </p:cNvPr>
          <p:cNvGrpSpPr/>
          <p:nvPr/>
        </p:nvGrpSpPr>
        <p:grpSpPr>
          <a:xfrm>
            <a:off x="3329818" y="5546122"/>
            <a:ext cx="532589" cy="480443"/>
            <a:chOff x="5516432" y="5513693"/>
            <a:chExt cx="570579" cy="554447"/>
          </a:xfrm>
        </p:grpSpPr>
        <p:sp>
          <p:nvSpPr>
            <p:cNvPr id="152" name="Rectangle: Rounded Corners 61">
              <a:extLst>
                <a:ext uri="{FF2B5EF4-FFF2-40B4-BE49-F238E27FC236}">
                  <a16:creationId xmlns:a16="http://schemas.microsoft.com/office/drawing/2014/main" id="{DD9A8172-D34D-2645-B4BE-6483ACA82B1C}"/>
                </a:ext>
              </a:extLst>
            </p:cNvPr>
            <p:cNvSpPr/>
            <p:nvPr/>
          </p:nvSpPr>
          <p:spPr>
            <a:xfrm>
              <a:off x="5516432" y="5513693"/>
              <a:ext cx="570579" cy="5544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3" name="Isosceles Triangle 62">
              <a:extLst>
                <a:ext uri="{FF2B5EF4-FFF2-40B4-BE49-F238E27FC236}">
                  <a16:creationId xmlns:a16="http://schemas.microsoft.com/office/drawing/2014/main" id="{33A8FE80-D465-B443-9E87-24148F7A1862}"/>
                </a:ext>
              </a:extLst>
            </p:cNvPr>
            <p:cNvSpPr/>
            <p:nvPr/>
          </p:nvSpPr>
          <p:spPr>
            <a:xfrm>
              <a:off x="5667386" y="5656527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8B1A495-FED6-714B-BC42-04B77EA7442F}"/>
              </a:ext>
            </a:extLst>
          </p:cNvPr>
          <p:cNvGrpSpPr/>
          <p:nvPr/>
        </p:nvGrpSpPr>
        <p:grpSpPr>
          <a:xfrm>
            <a:off x="4016606" y="5546121"/>
            <a:ext cx="532589" cy="480443"/>
            <a:chOff x="6527946" y="5513693"/>
            <a:chExt cx="570579" cy="554447"/>
          </a:xfrm>
        </p:grpSpPr>
        <p:sp>
          <p:nvSpPr>
            <p:cNvPr id="155" name="Rectangle: Rounded Corners 63">
              <a:extLst>
                <a:ext uri="{FF2B5EF4-FFF2-40B4-BE49-F238E27FC236}">
                  <a16:creationId xmlns:a16="http://schemas.microsoft.com/office/drawing/2014/main" id="{3060CE11-4950-BC4A-9702-F9D0F69CE558}"/>
                </a:ext>
              </a:extLst>
            </p:cNvPr>
            <p:cNvSpPr/>
            <p:nvPr/>
          </p:nvSpPr>
          <p:spPr>
            <a:xfrm>
              <a:off x="6527946" y="5513693"/>
              <a:ext cx="570579" cy="5544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F24CB1B-63F0-C64E-B1AD-BC768B35985D}"/>
                </a:ext>
              </a:extLst>
            </p:cNvPr>
            <p:cNvSpPr/>
            <p:nvPr/>
          </p:nvSpPr>
          <p:spPr>
            <a:xfrm>
              <a:off x="6718188" y="5665360"/>
              <a:ext cx="189187" cy="211889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C5F5DE7-CAFA-CE4A-BF33-566EC0B3576F}"/>
              </a:ext>
            </a:extLst>
          </p:cNvPr>
          <p:cNvGrpSpPr/>
          <p:nvPr/>
        </p:nvGrpSpPr>
        <p:grpSpPr>
          <a:xfrm>
            <a:off x="4658796" y="5543317"/>
            <a:ext cx="532589" cy="480443"/>
            <a:chOff x="7451853" y="5513693"/>
            <a:chExt cx="570579" cy="554447"/>
          </a:xfrm>
        </p:grpSpPr>
        <p:sp>
          <p:nvSpPr>
            <p:cNvPr id="158" name="Rectangle: Rounded Corners 64">
              <a:extLst>
                <a:ext uri="{FF2B5EF4-FFF2-40B4-BE49-F238E27FC236}">
                  <a16:creationId xmlns:a16="http://schemas.microsoft.com/office/drawing/2014/main" id="{22B8EA1A-595E-F641-9239-EC4C89BCE503}"/>
                </a:ext>
              </a:extLst>
            </p:cNvPr>
            <p:cNvSpPr/>
            <p:nvPr/>
          </p:nvSpPr>
          <p:spPr>
            <a:xfrm>
              <a:off x="7451853" y="5513693"/>
              <a:ext cx="570579" cy="5544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9" name="Isosceles Triangle 66">
              <a:extLst>
                <a:ext uri="{FF2B5EF4-FFF2-40B4-BE49-F238E27FC236}">
                  <a16:creationId xmlns:a16="http://schemas.microsoft.com/office/drawing/2014/main" id="{11DACDF4-96E1-AE49-9EAC-A1A2A6C7F873}"/>
                </a:ext>
              </a:extLst>
            </p:cNvPr>
            <p:cNvSpPr/>
            <p:nvPr/>
          </p:nvSpPr>
          <p:spPr>
            <a:xfrm>
              <a:off x="7602807" y="5656527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6FEECF-F8DF-9842-A02C-EB15BDC672C5}"/>
              </a:ext>
            </a:extLst>
          </p:cNvPr>
          <p:cNvGrpSpPr/>
          <p:nvPr/>
        </p:nvGrpSpPr>
        <p:grpSpPr>
          <a:xfrm>
            <a:off x="5333589" y="5512041"/>
            <a:ext cx="532589" cy="480443"/>
            <a:chOff x="8253524" y="5513693"/>
            <a:chExt cx="570579" cy="554447"/>
          </a:xfrm>
        </p:grpSpPr>
        <p:sp>
          <p:nvSpPr>
            <p:cNvPr id="161" name="Rectangle: Rounded Corners 67">
              <a:extLst>
                <a:ext uri="{FF2B5EF4-FFF2-40B4-BE49-F238E27FC236}">
                  <a16:creationId xmlns:a16="http://schemas.microsoft.com/office/drawing/2014/main" id="{347FF773-921E-0342-BAA1-536A25EBCAAC}"/>
                </a:ext>
              </a:extLst>
            </p:cNvPr>
            <p:cNvSpPr/>
            <p:nvPr/>
          </p:nvSpPr>
          <p:spPr>
            <a:xfrm>
              <a:off x="8253524" y="5513693"/>
              <a:ext cx="570579" cy="5544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2AA86EF-C03D-2340-B8DC-63E9FE5BC754}"/>
                </a:ext>
              </a:extLst>
            </p:cNvPr>
            <p:cNvSpPr/>
            <p:nvPr/>
          </p:nvSpPr>
          <p:spPr>
            <a:xfrm>
              <a:off x="8443766" y="5665360"/>
              <a:ext cx="189187" cy="211889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4D094A3-AD17-574D-BC9E-962C7AEF8ADF}"/>
              </a:ext>
            </a:extLst>
          </p:cNvPr>
          <p:cNvGrpSpPr/>
          <p:nvPr/>
        </p:nvGrpSpPr>
        <p:grpSpPr>
          <a:xfrm>
            <a:off x="5980793" y="5512040"/>
            <a:ext cx="532589" cy="480443"/>
            <a:chOff x="9177431" y="5513693"/>
            <a:chExt cx="570579" cy="554447"/>
          </a:xfrm>
        </p:grpSpPr>
        <p:sp>
          <p:nvSpPr>
            <p:cNvPr id="164" name="Rectangle: Rounded Corners 68">
              <a:extLst>
                <a:ext uri="{FF2B5EF4-FFF2-40B4-BE49-F238E27FC236}">
                  <a16:creationId xmlns:a16="http://schemas.microsoft.com/office/drawing/2014/main" id="{AAD06378-AB89-E64C-9C97-6A32109D6058}"/>
                </a:ext>
              </a:extLst>
            </p:cNvPr>
            <p:cNvSpPr/>
            <p:nvPr/>
          </p:nvSpPr>
          <p:spPr>
            <a:xfrm>
              <a:off x="9177431" y="5513693"/>
              <a:ext cx="570579" cy="55444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5" name="Isosceles Triangle 70">
              <a:extLst>
                <a:ext uri="{FF2B5EF4-FFF2-40B4-BE49-F238E27FC236}">
                  <a16:creationId xmlns:a16="http://schemas.microsoft.com/office/drawing/2014/main" id="{E33C254B-3F8C-1647-8DA0-61FC11BFD5F3}"/>
                </a:ext>
              </a:extLst>
            </p:cNvPr>
            <p:cNvSpPr/>
            <p:nvPr/>
          </p:nvSpPr>
          <p:spPr>
            <a:xfrm>
              <a:off x="9328385" y="5656527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FEEB53-84F5-4F4F-893F-73B6EA9ED62A}"/>
              </a:ext>
            </a:extLst>
          </p:cNvPr>
          <p:cNvCxnSpPr>
            <a:cxnSpLocks/>
            <a:stCxn id="90" idx="2"/>
            <a:endCxn id="105" idx="0"/>
          </p:cNvCxnSpPr>
          <p:nvPr/>
        </p:nvCxnSpPr>
        <p:spPr>
          <a:xfrm flipH="1">
            <a:off x="2717976" y="3154787"/>
            <a:ext cx="1383228" cy="266356"/>
          </a:xfrm>
          <a:prstGeom prst="straightConnector1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F56FA157-5CD7-EA47-8781-9D32840369E2}"/>
              </a:ext>
            </a:extLst>
          </p:cNvPr>
          <p:cNvCxnSpPr>
            <a:cxnSpLocks/>
            <a:stCxn id="90" idx="2"/>
            <a:endCxn id="116" idx="0"/>
          </p:cNvCxnSpPr>
          <p:nvPr/>
        </p:nvCxnSpPr>
        <p:spPr>
          <a:xfrm>
            <a:off x="4101204" y="3154787"/>
            <a:ext cx="1250329" cy="335995"/>
          </a:xfrm>
          <a:prstGeom prst="straightConnector1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A73D49E-E8BB-3F47-AE19-7FB87458D916}"/>
              </a:ext>
            </a:extLst>
          </p:cNvPr>
          <p:cNvCxnSpPr>
            <a:cxnSpLocks/>
            <a:stCxn id="105" idx="2"/>
            <a:endCxn id="125" idx="0"/>
          </p:cNvCxnSpPr>
          <p:nvPr/>
        </p:nvCxnSpPr>
        <p:spPr>
          <a:xfrm flipH="1">
            <a:off x="2031847" y="4259033"/>
            <a:ext cx="686129" cy="318426"/>
          </a:xfrm>
          <a:prstGeom prst="straightConnector1">
            <a:avLst/>
          </a:prstGeom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9E47A3E-A7A8-AE4C-AC5D-A96DD9400E61}"/>
              </a:ext>
            </a:extLst>
          </p:cNvPr>
          <p:cNvCxnSpPr>
            <a:cxnSpLocks/>
            <a:stCxn id="105" idx="2"/>
            <a:endCxn id="139" idx="0"/>
          </p:cNvCxnSpPr>
          <p:nvPr/>
        </p:nvCxnSpPr>
        <p:spPr>
          <a:xfrm>
            <a:off x="2717976" y="4259033"/>
            <a:ext cx="603095" cy="311249"/>
          </a:xfrm>
          <a:prstGeom prst="straightConnector1">
            <a:avLst/>
          </a:prstGeom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4635708-47CC-794E-9AF8-C5DC9E6D7C0B}"/>
              </a:ext>
            </a:extLst>
          </p:cNvPr>
          <p:cNvCxnSpPr>
            <a:cxnSpLocks/>
            <a:stCxn id="116" idx="2"/>
            <a:endCxn id="130" idx="0"/>
          </p:cNvCxnSpPr>
          <p:nvPr/>
        </p:nvCxnSpPr>
        <p:spPr>
          <a:xfrm flipH="1">
            <a:off x="4629267" y="4328672"/>
            <a:ext cx="722266" cy="268008"/>
          </a:xfrm>
          <a:prstGeom prst="straightConnector1">
            <a:avLst/>
          </a:prstGeom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63AFE4E-6428-A444-B050-8C62C650648D}"/>
              </a:ext>
            </a:extLst>
          </p:cNvPr>
          <p:cNvCxnSpPr>
            <a:cxnSpLocks/>
            <a:stCxn id="116" idx="2"/>
            <a:endCxn id="135" idx="0"/>
          </p:cNvCxnSpPr>
          <p:nvPr/>
        </p:nvCxnSpPr>
        <p:spPr>
          <a:xfrm>
            <a:off x="5351533" y="4328672"/>
            <a:ext cx="544576" cy="268007"/>
          </a:xfrm>
          <a:prstGeom prst="straightConnector1">
            <a:avLst/>
          </a:prstGeom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F5DDC06-1530-F84C-98A1-D88703B50018}"/>
              </a:ext>
            </a:extLst>
          </p:cNvPr>
          <p:cNvCxnSpPr>
            <a:cxnSpLocks/>
            <a:stCxn id="125" idx="2"/>
            <a:endCxn id="143" idx="0"/>
          </p:cNvCxnSpPr>
          <p:nvPr/>
        </p:nvCxnSpPr>
        <p:spPr>
          <a:xfrm flipH="1">
            <a:off x="1642670" y="5057902"/>
            <a:ext cx="389177" cy="493245"/>
          </a:xfrm>
          <a:prstGeom prst="straightConnector1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AF681027-90D1-B144-9F12-44B9396896EB}"/>
              </a:ext>
            </a:extLst>
          </p:cNvPr>
          <p:cNvCxnSpPr>
            <a:cxnSpLocks/>
            <a:stCxn id="125" idx="2"/>
            <a:endCxn id="146" idx="0"/>
          </p:cNvCxnSpPr>
          <p:nvPr/>
        </p:nvCxnSpPr>
        <p:spPr>
          <a:xfrm>
            <a:off x="2031847" y="5057902"/>
            <a:ext cx="282299" cy="493245"/>
          </a:xfrm>
          <a:prstGeom prst="straightConnector1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95001667-0EA3-A947-B716-D08C1ECD10F7}"/>
              </a:ext>
            </a:extLst>
          </p:cNvPr>
          <p:cNvCxnSpPr>
            <a:cxnSpLocks/>
            <a:stCxn id="139" idx="2"/>
            <a:endCxn id="149" idx="0"/>
          </p:cNvCxnSpPr>
          <p:nvPr/>
        </p:nvCxnSpPr>
        <p:spPr>
          <a:xfrm flipH="1">
            <a:off x="2928493" y="5056178"/>
            <a:ext cx="392578" cy="480513"/>
          </a:xfrm>
          <a:prstGeom prst="straightConnector1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D8B57E86-F6D0-9047-915F-92F2D5C24800}"/>
              </a:ext>
            </a:extLst>
          </p:cNvPr>
          <p:cNvCxnSpPr>
            <a:cxnSpLocks/>
            <a:stCxn id="139" idx="2"/>
            <a:endCxn id="152" idx="0"/>
          </p:cNvCxnSpPr>
          <p:nvPr/>
        </p:nvCxnSpPr>
        <p:spPr>
          <a:xfrm>
            <a:off x="3321071" y="5056178"/>
            <a:ext cx="275042" cy="489944"/>
          </a:xfrm>
          <a:prstGeom prst="straightConnector1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B5F75A7B-8581-944E-9653-C87E9DC4D5DB}"/>
              </a:ext>
            </a:extLst>
          </p:cNvPr>
          <p:cNvCxnSpPr>
            <a:cxnSpLocks/>
            <a:stCxn id="130" idx="2"/>
            <a:endCxn id="155" idx="0"/>
          </p:cNvCxnSpPr>
          <p:nvPr/>
        </p:nvCxnSpPr>
        <p:spPr>
          <a:xfrm flipH="1">
            <a:off x="4282901" y="5077123"/>
            <a:ext cx="346366" cy="468998"/>
          </a:xfrm>
          <a:prstGeom prst="straightConnector1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A75E601-59BF-2149-AE62-0B3B31427539}"/>
              </a:ext>
            </a:extLst>
          </p:cNvPr>
          <p:cNvCxnSpPr>
            <a:cxnSpLocks/>
            <a:stCxn id="130" idx="2"/>
            <a:endCxn id="158" idx="0"/>
          </p:cNvCxnSpPr>
          <p:nvPr/>
        </p:nvCxnSpPr>
        <p:spPr>
          <a:xfrm>
            <a:off x="4629267" y="5077123"/>
            <a:ext cx="295824" cy="466194"/>
          </a:xfrm>
          <a:prstGeom prst="straightConnector1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D087CEC-CDA3-0F44-8E16-7095D28B51F2}"/>
              </a:ext>
            </a:extLst>
          </p:cNvPr>
          <p:cNvCxnSpPr>
            <a:cxnSpLocks/>
            <a:stCxn id="135" idx="2"/>
            <a:endCxn id="161" idx="0"/>
          </p:cNvCxnSpPr>
          <p:nvPr/>
        </p:nvCxnSpPr>
        <p:spPr>
          <a:xfrm flipH="1">
            <a:off x="5599884" y="5077122"/>
            <a:ext cx="296225" cy="434919"/>
          </a:xfrm>
          <a:prstGeom prst="straightConnector1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098379E-8AD9-484D-B3B6-5836C7A7CF13}"/>
              </a:ext>
            </a:extLst>
          </p:cNvPr>
          <p:cNvCxnSpPr>
            <a:cxnSpLocks/>
            <a:stCxn id="135" idx="2"/>
            <a:endCxn id="164" idx="0"/>
          </p:cNvCxnSpPr>
          <p:nvPr/>
        </p:nvCxnSpPr>
        <p:spPr>
          <a:xfrm>
            <a:off x="5896109" y="5077122"/>
            <a:ext cx="350979" cy="434918"/>
          </a:xfrm>
          <a:prstGeom prst="straightConnector1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180" y="4780674"/>
            <a:ext cx="7567635" cy="1328420"/>
          </a:xfrm>
        </p:spPr>
        <p:txBody>
          <a:bodyPr anchor="ctr"/>
          <a:lstStyle/>
          <a:p>
            <a:pPr algn="ctr">
              <a:spcAft>
                <a:spcPts val="2400"/>
              </a:spcAft>
            </a:pPr>
            <a:r>
              <a:rPr lang="en-US" sz="2400" b="1" dirty="0">
                <a:solidFill>
                  <a:schemeClr val="bg1"/>
                </a:solidFill>
              </a:rPr>
              <a:t>Question: </a:t>
            </a:r>
            <a:r>
              <a:rPr lang="en-US" sz="2400" dirty="0">
                <a:solidFill>
                  <a:schemeClr val="bg1"/>
                </a:solidFill>
              </a:rPr>
              <a:t>How can we prevent this from happening? </a:t>
            </a:r>
          </a:p>
        </p:txBody>
      </p:sp>
      <p:pic>
        <p:nvPicPr>
          <p:cNvPr id="5" name="Picture 4" descr="A person in a suit holding a bottle&#10;&#10;Description automatically generated">
            <a:extLst>
              <a:ext uri="{FF2B5EF4-FFF2-40B4-BE49-F238E27FC236}">
                <a16:creationId xmlns:a16="http://schemas.microsoft.com/office/drawing/2014/main" id="{7E00A929-A82D-BDFA-EE37-3E6706B8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689" y="1109662"/>
            <a:ext cx="6250619" cy="35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533049" cy="8795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200" dirty="0">
                <a:solidFill>
                  <a:schemeClr val="bg1"/>
                </a:solidFill>
              </a:rPr>
              <a:t>The most common stopping condition is to limit the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maximum depth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 of the tree.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E995F1-285A-2B47-B921-BFCB57136A33}"/>
              </a:ext>
            </a:extLst>
          </p:cNvPr>
          <p:cNvGrpSpPr/>
          <p:nvPr/>
        </p:nvGrpSpPr>
        <p:grpSpPr>
          <a:xfrm>
            <a:off x="6164556" y="2457450"/>
            <a:ext cx="2050404" cy="757248"/>
            <a:chOff x="4929352" y="2141892"/>
            <a:chExt cx="2196661" cy="873889"/>
          </a:xfrm>
        </p:grpSpPr>
        <p:sp>
          <p:nvSpPr>
            <p:cNvPr id="12" name="Rectangle: Rounded Corners 3">
              <a:extLst>
                <a:ext uri="{FF2B5EF4-FFF2-40B4-BE49-F238E27FC236}">
                  <a16:creationId xmlns:a16="http://schemas.microsoft.com/office/drawing/2014/main" id="{46BC5D06-B22A-6E4F-909D-04A9CBF1045B}"/>
                </a:ext>
              </a:extLst>
            </p:cNvPr>
            <p:cNvSpPr/>
            <p:nvPr/>
          </p:nvSpPr>
          <p:spPr>
            <a:xfrm>
              <a:off x="4929352" y="2141892"/>
              <a:ext cx="2196661" cy="873889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ABE4D0-300E-D94A-85A0-A4966084794E}"/>
                </a:ext>
              </a:extLst>
            </p:cNvPr>
            <p:cNvSpPr/>
            <p:nvPr/>
          </p:nvSpPr>
          <p:spPr>
            <a:xfrm>
              <a:off x="5344510" y="2289837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7">
              <a:extLst>
                <a:ext uri="{FF2B5EF4-FFF2-40B4-BE49-F238E27FC236}">
                  <a16:creationId xmlns:a16="http://schemas.microsoft.com/office/drawing/2014/main" id="{1E53751C-35B3-FC4E-8A9D-EE289FECD902}"/>
                </a:ext>
              </a:extLst>
            </p:cNvPr>
            <p:cNvSpPr/>
            <p:nvPr/>
          </p:nvSpPr>
          <p:spPr>
            <a:xfrm>
              <a:off x="6192543" y="2207882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Isosceles Triangle 8">
              <a:extLst>
                <a:ext uri="{FF2B5EF4-FFF2-40B4-BE49-F238E27FC236}">
                  <a16:creationId xmlns:a16="http://schemas.microsoft.com/office/drawing/2014/main" id="{DA225913-BD93-9044-9C46-C8E77AC6315E}"/>
                </a:ext>
              </a:extLst>
            </p:cNvPr>
            <p:cNvSpPr/>
            <p:nvPr/>
          </p:nvSpPr>
          <p:spPr>
            <a:xfrm>
              <a:off x="6506786" y="2344940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9">
              <a:extLst>
                <a:ext uri="{FF2B5EF4-FFF2-40B4-BE49-F238E27FC236}">
                  <a16:creationId xmlns:a16="http://schemas.microsoft.com/office/drawing/2014/main" id="{76EAE780-03DD-A445-B5A3-A006CA88B2C4}"/>
                </a:ext>
              </a:extLst>
            </p:cNvPr>
            <p:cNvSpPr/>
            <p:nvPr/>
          </p:nvSpPr>
          <p:spPr>
            <a:xfrm>
              <a:off x="6275602" y="261183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Isosceles Triangle 10">
              <a:extLst>
                <a:ext uri="{FF2B5EF4-FFF2-40B4-BE49-F238E27FC236}">
                  <a16:creationId xmlns:a16="http://schemas.microsoft.com/office/drawing/2014/main" id="{3A6BAD92-8BE6-BA4F-9728-2FFDF4C92864}"/>
                </a:ext>
              </a:extLst>
            </p:cNvPr>
            <p:cNvSpPr/>
            <p:nvPr/>
          </p:nvSpPr>
          <p:spPr>
            <a:xfrm>
              <a:off x="5913177" y="2475415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Isosceles Triangle 11">
              <a:extLst>
                <a:ext uri="{FF2B5EF4-FFF2-40B4-BE49-F238E27FC236}">
                  <a16:creationId xmlns:a16="http://schemas.microsoft.com/office/drawing/2014/main" id="{04E84948-40E8-1E4F-B642-9A0D55DE28F8}"/>
                </a:ext>
              </a:extLst>
            </p:cNvPr>
            <p:cNvSpPr/>
            <p:nvPr/>
          </p:nvSpPr>
          <p:spPr>
            <a:xfrm>
              <a:off x="6727800" y="2581359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4F3754-9D82-DE4B-9701-84DCB36C75D5}"/>
                </a:ext>
              </a:extLst>
            </p:cNvPr>
            <p:cNvSpPr/>
            <p:nvPr/>
          </p:nvSpPr>
          <p:spPr>
            <a:xfrm>
              <a:off x="5707117" y="2289194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DBF382E-EB52-C943-9EF1-9A758E0A63A7}"/>
                </a:ext>
              </a:extLst>
            </p:cNvPr>
            <p:cNvSpPr/>
            <p:nvPr/>
          </p:nvSpPr>
          <p:spPr>
            <a:xfrm>
              <a:off x="5484460" y="2631998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5A62B0-22D7-D641-91A1-A44B21DC0B9C}"/>
                </a:ext>
              </a:extLst>
            </p:cNvPr>
            <p:cNvSpPr/>
            <p:nvPr/>
          </p:nvSpPr>
          <p:spPr>
            <a:xfrm>
              <a:off x="5088866" y="2556829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CD404D-0443-C14D-8576-1F21C02105B9}"/>
              </a:ext>
            </a:extLst>
          </p:cNvPr>
          <p:cNvGrpSpPr/>
          <p:nvPr/>
        </p:nvGrpSpPr>
        <p:grpSpPr>
          <a:xfrm>
            <a:off x="5255403" y="3481054"/>
            <a:ext cx="1102254" cy="837890"/>
            <a:chOff x="3947779" y="3316601"/>
            <a:chExt cx="1180879" cy="966952"/>
          </a:xfrm>
        </p:grpSpPr>
        <p:sp>
          <p:nvSpPr>
            <p:cNvPr id="23" name="Rectangle: Rounded Corners 19">
              <a:extLst>
                <a:ext uri="{FF2B5EF4-FFF2-40B4-BE49-F238E27FC236}">
                  <a16:creationId xmlns:a16="http://schemas.microsoft.com/office/drawing/2014/main" id="{C2918899-7255-4340-A97E-76CF27481191}"/>
                </a:ext>
              </a:extLst>
            </p:cNvPr>
            <p:cNvSpPr/>
            <p:nvPr/>
          </p:nvSpPr>
          <p:spPr>
            <a:xfrm>
              <a:off x="3947779" y="3316601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8ED568-BE5D-4F4D-9E57-1272D9E7DE4A}"/>
                </a:ext>
              </a:extLst>
            </p:cNvPr>
            <p:cNvSpPr/>
            <p:nvPr/>
          </p:nvSpPr>
          <p:spPr>
            <a:xfrm>
              <a:off x="4386177" y="3766826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Isosceles Triangle 21">
              <a:extLst>
                <a:ext uri="{FF2B5EF4-FFF2-40B4-BE49-F238E27FC236}">
                  <a16:creationId xmlns:a16="http://schemas.microsoft.com/office/drawing/2014/main" id="{C4312702-1FD2-1A42-9D9D-4001A9B033BD}"/>
                </a:ext>
              </a:extLst>
            </p:cNvPr>
            <p:cNvSpPr/>
            <p:nvPr/>
          </p:nvSpPr>
          <p:spPr>
            <a:xfrm>
              <a:off x="4232517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Isosceles Triangle 22">
              <a:extLst>
                <a:ext uri="{FF2B5EF4-FFF2-40B4-BE49-F238E27FC236}">
                  <a16:creationId xmlns:a16="http://schemas.microsoft.com/office/drawing/2014/main" id="{4BDFE2AA-F90B-2A49-A348-46576D912793}"/>
                </a:ext>
              </a:extLst>
            </p:cNvPr>
            <p:cNvSpPr/>
            <p:nvPr/>
          </p:nvSpPr>
          <p:spPr>
            <a:xfrm>
              <a:off x="4611882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Isosceles Triangle 25">
              <a:extLst>
                <a:ext uri="{FF2B5EF4-FFF2-40B4-BE49-F238E27FC236}">
                  <a16:creationId xmlns:a16="http://schemas.microsoft.com/office/drawing/2014/main" id="{2B17CFDE-89C3-F545-8DA3-16D85A39A3F6}"/>
                </a:ext>
              </a:extLst>
            </p:cNvPr>
            <p:cNvSpPr/>
            <p:nvPr/>
          </p:nvSpPr>
          <p:spPr>
            <a:xfrm>
              <a:off x="4672233" y="3831003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43F5A22-62EF-C248-A587-9329BA0CD5AB}"/>
                </a:ext>
              </a:extLst>
            </p:cNvPr>
            <p:cNvSpPr/>
            <p:nvPr/>
          </p:nvSpPr>
          <p:spPr>
            <a:xfrm>
              <a:off x="4106811" y="388152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1C85CD-F992-9F4F-B458-CAF09E088685}"/>
              </a:ext>
            </a:extLst>
          </p:cNvPr>
          <p:cNvGrpSpPr/>
          <p:nvPr/>
        </p:nvGrpSpPr>
        <p:grpSpPr>
          <a:xfrm>
            <a:off x="7888960" y="3550693"/>
            <a:ext cx="1102254" cy="837890"/>
            <a:chOff x="7188006" y="3295493"/>
            <a:chExt cx="1180879" cy="966952"/>
          </a:xfrm>
        </p:grpSpPr>
        <p:sp>
          <p:nvSpPr>
            <p:cNvPr id="30" name="Rectangle: Rounded Corners 30">
              <a:extLst>
                <a:ext uri="{FF2B5EF4-FFF2-40B4-BE49-F238E27FC236}">
                  <a16:creationId xmlns:a16="http://schemas.microsoft.com/office/drawing/2014/main" id="{B7F571B0-B57E-B142-A777-E79538379518}"/>
                </a:ext>
              </a:extLst>
            </p:cNvPr>
            <p:cNvSpPr/>
            <p:nvPr/>
          </p:nvSpPr>
          <p:spPr>
            <a:xfrm>
              <a:off x="7188006" y="3295493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3F77F6-4511-744B-B54F-C57046F91B50}"/>
                </a:ext>
              </a:extLst>
            </p:cNvPr>
            <p:cNvSpPr/>
            <p:nvPr/>
          </p:nvSpPr>
          <p:spPr>
            <a:xfrm>
              <a:off x="7508213" y="387277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Isosceles Triangle 33">
              <a:extLst>
                <a:ext uri="{FF2B5EF4-FFF2-40B4-BE49-F238E27FC236}">
                  <a16:creationId xmlns:a16="http://schemas.microsoft.com/office/drawing/2014/main" id="{FE3618D9-A1D3-D64C-B17C-6842B111082D}"/>
                </a:ext>
              </a:extLst>
            </p:cNvPr>
            <p:cNvSpPr/>
            <p:nvPr/>
          </p:nvSpPr>
          <p:spPr>
            <a:xfrm>
              <a:off x="7710697" y="3461326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Isosceles Triangle 36">
              <a:extLst>
                <a:ext uri="{FF2B5EF4-FFF2-40B4-BE49-F238E27FC236}">
                  <a16:creationId xmlns:a16="http://schemas.microsoft.com/office/drawing/2014/main" id="{8F199E09-7755-204F-9B6F-F7369D18D039}"/>
                </a:ext>
              </a:extLst>
            </p:cNvPr>
            <p:cNvSpPr/>
            <p:nvPr/>
          </p:nvSpPr>
          <p:spPr>
            <a:xfrm>
              <a:off x="7899536" y="380081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16D184-EDD3-C442-994C-8502DBDF5595}"/>
                </a:ext>
              </a:extLst>
            </p:cNvPr>
            <p:cNvSpPr/>
            <p:nvPr/>
          </p:nvSpPr>
          <p:spPr>
            <a:xfrm>
              <a:off x="7404728" y="354655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149C9F2-F7EA-864F-83AF-E755E031F00D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flipH="1">
            <a:off x="5806530" y="3214698"/>
            <a:ext cx="1383228" cy="266356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AF3B23A-BCD4-3A44-8500-ED08B35F65A3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>
            <a:off x="7189758" y="3214698"/>
            <a:ext cx="1250329" cy="335995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9" name="max_depth">
            <a:extLst>
              <a:ext uri="{FF2B5EF4-FFF2-40B4-BE49-F238E27FC236}">
                <a16:creationId xmlns:a16="http://schemas.microsoft.com/office/drawing/2014/main" id="{01B3DDE2-A431-124A-9A07-DD3B04E15EC2}"/>
              </a:ext>
            </a:extLst>
          </p:cNvPr>
          <p:cNvSpPr txBox="1"/>
          <p:nvPr/>
        </p:nvSpPr>
        <p:spPr>
          <a:xfrm>
            <a:off x="1201890" y="4040302"/>
            <a:ext cx="24831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7EF659-65AA-8F43-A58B-2F0142252768}"/>
              </a:ext>
            </a:extLst>
          </p:cNvPr>
          <p:cNvSpPr/>
          <p:nvPr/>
        </p:nvSpPr>
        <p:spPr>
          <a:xfrm>
            <a:off x="10010723" y="3085370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77"/>
              </a:rPr>
              <a:t>Depth = 1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E6ED63-F243-A04D-BD07-83CB5E0FB71F}"/>
              </a:ext>
            </a:extLst>
          </p:cNvPr>
          <p:cNvGrpSpPr/>
          <p:nvPr/>
        </p:nvGrpSpPr>
        <p:grpSpPr>
          <a:xfrm>
            <a:off x="9807704" y="2801057"/>
            <a:ext cx="220937" cy="1076943"/>
            <a:chOff x="1140187" y="2679700"/>
            <a:chExt cx="206013" cy="1257815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381D07-4005-0641-B441-445B3AFA776F}"/>
                </a:ext>
              </a:extLst>
            </p:cNvPr>
            <p:cNvCxnSpPr/>
            <p:nvPr/>
          </p:nvCxnSpPr>
          <p:spPr>
            <a:xfrm>
              <a:off x="1244600" y="2679700"/>
              <a:ext cx="0" cy="125781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B270458-C057-7340-B990-0EA6D3FAE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2679700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7CB3023-F93B-404A-AF17-73B571868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3937515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9" grpId="0"/>
      <p:bldP spid="9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533049" cy="8795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200" dirty="0">
                <a:solidFill>
                  <a:schemeClr val="bg1"/>
                </a:solidFill>
              </a:rPr>
              <a:t>The most common stopping condition is to limit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maximum depth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 of the tree.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E995F1-285A-2B47-B921-BFCB57136A33}"/>
              </a:ext>
            </a:extLst>
          </p:cNvPr>
          <p:cNvGrpSpPr/>
          <p:nvPr/>
        </p:nvGrpSpPr>
        <p:grpSpPr>
          <a:xfrm>
            <a:off x="6164556" y="2457450"/>
            <a:ext cx="2050404" cy="757248"/>
            <a:chOff x="4929352" y="2141892"/>
            <a:chExt cx="2196661" cy="873889"/>
          </a:xfrm>
        </p:grpSpPr>
        <p:sp>
          <p:nvSpPr>
            <p:cNvPr id="12" name="Rectangle: Rounded Corners 3">
              <a:extLst>
                <a:ext uri="{FF2B5EF4-FFF2-40B4-BE49-F238E27FC236}">
                  <a16:creationId xmlns:a16="http://schemas.microsoft.com/office/drawing/2014/main" id="{46BC5D06-B22A-6E4F-909D-04A9CBF1045B}"/>
                </a:ext>
              </a:extLst>
            </p:cNvPr>
            <p:cNvSpPr/>
            <p:nvPr/>
          </p:nvSpPr>
          <p:spPr>
            <a:xfrm>
              <a:off x="4929352" y="2141892"/>
              <a:ext cx="2196661" cy="873889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ABE4D0-300E-D94A-85A0-A4966084794E}"/>
                </a:ext>
              </a:extLst>
            </p:cNvPr>
            <p:cNvSpPr/>
            <p:nvPr/>
          </p:nvSpPr>
          <p:spPr>
            <a:xfrm>
              <a:off x="5344510" y="2289837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7">
              <a:extLst>
                <a:ext uri="{FF2B5EF4-FFF2-40B4-BE49-F238E27FC236}">
                  <a16:creationId xmlns:a16="http://schemas.microsoft.com/office/drawing/2014/main" id="{1E53751C-35B3-FC4E-8A9D-EE289FECD902}"/>
                </a:ext>
              </a:extLst>
            </p:cNvPr>
            <p:cNvSpPr/>
            <p:nvPr/>
          </p:nvSpPr>
          <p:spPr>
            <a:xfrm>
              <a:off x="6192543" y="2207882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Isosceles Triangle 8">
              <a:extLst>
                <a:ext uri="{FF2B5EF4-FFF2-40B4-BE49-F238E27FC236}">
                  <a16:creationId xmlns:a16="http://schemas.microsoft.com/office/drawing/2014/main" id="{DA225913-BD93-9044-9C46-C8E77AC6315E}"/>
                </a:ext>
              </a:extLst>
            </p:cNvPr>
            <p:cNvSpPr/>
            <p:nvPr/>
          </p:nvSpPr>
          <p:spPr>
            <a:xfrm>
              <a:off x="6506786" y="2344940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9">
              <a:extLst>
                <a:ext uri="{FF2B5EF4-FFF2-40B4-BE49-F238E27FC236}">
                  <a16:creationId xmlns:a16="http://schemas.microsoft.com/office/drawing/2014/main" id="{76EAE780-03DD-A445-B5A3-A006CA88B2C4}"/>
                </a:ext>
              </a:extLst>
            </p:cNvPr>
            <p:cNvSpPr/>
            <p:nvPr/>
          </p:nvSpPr>
          <p:spPr>
            <a:xfrm>
              <a:off x="6275602" y="261183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Isosceles Triangle 10">
              <a:extLst>
                <a:ext uri="{FF2B5EF4-FFF2-40B4-BE49-F238E27FC236}">
                  <a16:creationId xmlns:a16="http://schemas.microsoft.com/office/drawing/2014/main" id="{3A6BAD92-8BE6-BA4F-9728-2FFDF4C92864}"/>
                </a:ext>
              </a:extLst>
            </p:cNvPr>
            <p:cNvSpPr/>
            <p:nvPr/>
          </p:nvSpPr>
          <p:spPr>
            <a:xfrm>
              <a:off x="5913177" y="2475415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Isosceles Triangle 11">
              <a:extLst>
                <a:ext uri="{FF2B5EF4-FFF2-40B4-BE49-F238E27FC236}">
                  <a16:creationId xmlns:a16="http://schemas.microsoft.com/office/drawing/2014/main" id="{04E84948-40E8-1E4F-B642-9A0D55DE28F8}"/>
                </a:ext>
              </a:extLst>
            </p:cNvPr>
            <p:cNvSpPr/>
            <p:nvPr/>
          </p:nvSpPr>
          <p:spPr>
            <a:xfrm>
              <a:off x="6727800" y="2581359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4F3754-9D82-DE4B-9701-84DCB36C75D5}"/>
                </a:ext>
              </a:extLst>
            </p:cNvPr>
            <p:cNvSpPr/>
            <p:nvPr/>
          </p:nvSpPr>
          <p:spPr>
            <a:xfrm>
              <a:off x="5707117" y="2289194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DBF382E-EB52-C943-9EF1-9A758E0A63A7}"/>
                </a:ext>
              </a:extLst>
            </p:cNvPr>
            <p:cNvSpPr/>
            <p:nvPr/>
          </p:nvSpPr>
          <p:spPr>
            <a:xfrm>
              <a:off x="5484460" y="2631998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5A62B0-22D7-D641-91A1-A44B21DC0B9C}"/>
                </a:ext>
              </a:extLst>
            </p:cNvPr>
            <p:cNvSpPr/>
            <p:nvPr/>
          </p:nvSpPr>
          <p:spPr>
            <a:xfrm>
              <a:off x="5088866" y="2556829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CD404D-0443-C14D-8576-1F21C02105B9}"/>
              </a:ext>
            </a:extLst>
          </p:cNvPr>
          <p:cNvGrpSpPr/>
          <p:nvPr/>
        </p:nvGrpSpPr>
        <p:grpSpPr>
          <a:xfrm>
            <a:off x="5255403" y="3481054"/>
            <a:ext cx="1102254" cy="837890"/>
            <a:chOff x="3947779" y="3316601"/>
            <a:chExt cx="1180879" cy="966952"/>
          </a:xfrm>
        </p:grpSpPr>
        <p:sp>
          <p:nvSpPr>
            <p:cNvPr id="23" name="Rectangle: Rounded Corners 19">
              <a:extLst>
                <a:ext uri="{FF2B5EF4-FFF2-40B4-BE49-F238E27FC236}">
                  <a16:creationId xmlns:a16="http://schemas.microsoft.com/office/drawing/2014/main" id="{C2918899-7255-4340-A97E-76CF27481191}"/>
                </a:ext>
              </a:extLst>
            </p:cNvPr>
            <p:cNvSpPr/>
            <p:nvPr/>
          </p:nvSpPr>
          <p:spPr>
            <a:xfrm>
              <a:off x="3947779" y="3316601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8ED568-BE5D-4F4D-9E57-1272D9E7DE4A}"/>
                </a:ext>
              </a:extLst>
            </p:cNvPr>
            <p:cNvSpPr/>
            <p:nvPr/>
          </p:nvSpPr>
          <p:spPr>
            <a:xfrm>
              <a:off x="4386177" y="3766826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Isosceles Triangle 21">
              <a:extLst>
                <a:ext uri="{FF2B5EF4-FFF2-40B4-BE49-F238E27FC236}">
                  <a16:creationId xmlns:a16="http://schemas.microsoft.com/office/drawing/2014/main" id="{C4312702-1FD2-1A42-9D9D-4001A9B033BD}"/>
                </a:ext>
              </a:extLst>
            </p:cNvPr>
            <p:cNvSpPr/>
            <p:nvPr/>
          </p:nvSpPr>
          <p:spPr>
            <a:xfrm>
              <a:off x="4232517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Isosceles Triangle 22">
              <a:extLst>
                <a:ext uri="{FF2B5EF4-FFF2-40B4-BE49-F238E27FC236}">
                  <a16:creationId xmlns:a16="http://schemas.microsoft.com/office/drawing/2014/main" id="{4BDFE2AA-F90B-2A49-A348-46576D912793}"/>
                </a:ext>
              </a:extLst>
            </p:cNvPr>
            <p:cNvSpPr/>
            <p:nvPr/>
          </p:nvSpPr>
          <p:spPr>
            <a:xfrm>
              <a:off x="4611882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Isosceles Triangle 25">
              <a:extLst>
                <a:ext uri="{FF2B5EF4-FFF2-40B4-BE49-F238E27FC236}">
                  <a16:creationId xmlns:a16="http://schemas.microsoft.com/office/drawing/2014/main" id="{2B17CFDE-89C3-F545-8DA3-16D85A39A3F6}"/>
                </a:ext>
              </a:extLst>
            </p:cNvPr>
            <p:cNvSpPr/>
            <p:nvPr/>
          </p:nvSpPr>
          <p:spPr>
            <a:xfrm>
              <a:off x="4672233" y="3831003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43F5A22-62EF-C248-A587-9329BA0CD5AB}"/>
                </a:ext>
              </a:extLst>
            </p:cNvPr>
            <p:cNvSpPr/>
            <p:nvPr/>
          </p:nvSpPr>
          <p:spPr>
            <a:xfrm>
              <a:off x="4106811" y="388152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1C85CD-F992-9F4F-B458-CAF09E088685}"/>
              </a:ext>
            </a:extLst>
          </p:cNvPr>
          <p:cNvGrpSpPr/>
          <p:nvPr/>
        </p:nvGrpSpPr>
        <p:grpSpPr>
          <a:xfrm>
            <a:off x="7888960" y="3550693"/>
            <a:ext cx="1102254" cy="837890"/>
            <a:chOff x="7188006" y="3295493"/>
            <a:chExt cx="1180879" cy="966952"/>
          </a:xfrm>
        </p:grpSpPr>
        <p:sp>
          <p:nvSpPr>
            <p:cNvPr id="30" name="Rectangle: Rounded Corners 30">
              <a:extLst>
                <a:ext uri="{FF2B5EF4-FFF2-40B4-BE49-F238E27FC236}">
                  <a16:creationId xmlns:a16="http://schemas.microsoft.com/office/drawing/2014/main" id="{B7F571B0-B57E-B142-A777-E79538379518}"/>
                </a:ext>
              </a:extLst>
            </p:cNvPr>
            <p:cNvSpPr/>
            <p:nvPr/>
          </p:nvSpPr>
          <p:spPr>
            <a:xfrm>
              <a:off x="7188006" y="3295493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3F77F6-4511-744B-B54F-C57046F91B50}"/>
                </a:ext>
              </a:extLst>
            </p:cNvPr>
            <p:cNvSpPr/>
            <p:nvPr/>
          </p:nvSpPr>
          <p:spPr>
            <a:xfrm>
              <a:off x="7508213" y="387277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Isosceles Triangle 33">
              <a:extLst>
                <a:ext uri="{FF2B5EF4-FFF2-40B4-BE49-F238E27FC236}">
                  <a16:creationId xmlns:a16="http://schemas.microsoft.com/office/drawing/2014/main" id="{FE3618D9-A1D3-D64C-B17C-6842B111082D}"/>
                </a:ext>
              </a:extLst>
            </p:cNvPr>
            <p:cNvSpPr/>
            <p:nvPr/>
          </p:nvSpPr>
          <p:spPr>
            <a:xfrm>
              <a:off x="7710697" y="3461326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Isosceles Triangle 36">
              <a:extLst>
                <a:ext uri="{FF2B5EF4-FFF2-40B4-BE49-F238E27FC236}">
                  <a16:creationId xmlns:a16="http://schemas.microsoft.com/office/drawing/2014/main" id="{8F199E09-7755-204F-9B6F-F7369D18D039}"/>
                </a:ext>
              </a:extLst>
            </p:cNvPr>
            <p:cNvSpPr/>
            <p:nvPr/>
          </p:nvSpPr>
          <p:spPr>
            <a:xfrm>
              <a:off x="7899536" y="380081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16D184-EDD3-C442-994C-8502DBDF5595}"/>
                </a:ext>
              </a:extLst>
            </p:cNvPr>
            <p:cNvSpPr/>
            <p:nvPr/>
          </p:nvSpPr>
          <p:spPr>
            <a:xfrm>
              <a:off x="7404728" y="354655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D99251-9B33-5645-8735-800BEEB3EF6D}"/>
              </a:ext>
            </a:extLst>
          </p:cNvPr>
          <p:cNvGrpSpPr/>
          <p:nvPr/>
        </p:nvGrpSpPr>
        <p:grpSpPr>
          <a:xfrm>
            <a:off x="4569274" y="4637370"/>
            <a:ext cx="1102254" cy="480443"/>
            <a:chOff x="3277518" y="4549927"/>
            <a:chExt cx="1180879" cy="554447"/>
          </a:xfrm>
        </p:grpSpPr>
        <p:sp>
          <p:nvSpPr>
            <p:cNvPr id="36" name="Rectangle: Rounded Corners 42">
              <a:extLst>
                <a:ext uri="{FF2B5EF4-FFF2-40B4-BE49-F238E27FC236}">
                  <a16:creationId xmlns:a16="http://schemas.microsoft.com/office/drawing/2014/main" id="{F7113996-8140-894E-B971-2E4F18237230}"/>
                </a:ext>
              </a:extLst>
            </p:cNvPr>
            <p:cNvSpPr/>
            <p:nvPr/>
          </p:nvSpPr>
          <p:spPr>
            <a:xfrm>
              <a:off x="3277518" y="4549927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4CE3C7C-5395-8445-B8B8-CC7D97308F7E}"/>
                </a:ext>
              </a:extLst>
            </p:cNvPr>
            <p:cNvSpPr/>
            <p:nvPr/>
          </p:nvSpPr>
          <p:spPr>
            <a:xfrm>
              <a:off x="3514703" y="4730235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Isosceles Triangle 46">
              <a:extLst>
                <a:ext uri="{FF2B5EF4-FFF2-40B4-BE49-F238E27FC236}">
                  <a16:creationId xmlns:a16="http://schemas.microsoft.com/office/drawing/2014/main" id="{C9371C9F-4516-F746-8404-BB1852AF7C06}"/>
                </a:ext>
              </a:extLst>
            </p:cNvPr>
            <p:cNvSpPr/>
            <p:nvPr/>
          </p:nvSpPr>
          <p:spPr>
            <a:xfrm>
              <a:off x="3926785" y="4705505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0FDDB6-A188-0943-95ED-4429D4269CF8}"/>
              </a:ext>
            </a:extLst>
          </p:cNvPr>
          <p:cNvGrpSpPr/>
          <p:nvPr/>
        </p:nvGrpSpPr>
        <p:grpSpPr>
          <a:xfrm>
            <a:off x="7166694" y="4656591"/>
            <a:ext cx="1102254" cy="480443"/>
            <a:chOff x="6667719" y="4555002"/>
            <a:chExt cx="1180879" cy="554447"/>
          </a:xfrm>
        </p:grpSpPr>
        <p:sp>
          <p:nvSpPr>
            <p:cNvPr id="40" name="Rectangle: Rounded Corners 49">
              <a:extLst>
                <a:ext uri="{FF2B5EF4-FFF2-40B4-BE49-F238E27FC236}">
                  <a16:creationId xmlns:a16="http://schemas.microsoft.com/office/drawing/2014/main" id="{CDC4D195-046B-A943-BADC-98D6DDA5027D}"/>
                </a:ext>
              </a:extLst>
            </p:cNvPr>
            <p:cNvSpPr/>
            <p:nvPr/>
          </p:nvSpPr>
          <p:spPr>
            <a:xfrm>
              <a:off x="6667719" y="4555002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D87F44-4960-2940-A4E6-700164804D1D}"/>
                </a:ext>
              </a:extLst>
            </p:cNvPr>
            <p:cNvSpPr/>
            <p:nvPr/>
          </p:nvSpPr>
          <p:spPr>
            <a:xfrm>
              <a:off x="6920860" y="4751122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Isosceles Triangle 52">
              <a:extLst>
                <a:ext uri="{FF2B5EF4-FFF2-40B4-BE49-F238E27FC236}">
                  <a16:creationId xmlns:a16="http://schemas.microsoft.com/office/drawing/2014/main" id="{FB47268F-4C86-2C44-9D6F-8EB7C2E2FE54}"/>
                </a:ext>
              </a:extLst>
            </p:cNvPr>
            <p:cNvSpPr/>
            <p:nvPr/>
          </p:nvSpPr>
          <p:spPr>
            <a:xfrm>
              <a:off x="7286936" y="472745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00920ED-9153-BC4A-8EF5-4206DBEAD145}"/>
              </a:ext>
            </a:extLst>
          </p:cNvPr>
          <p:cNvGrpSpPr/>
          <p:nvPr/>
        </p:nvGrpSpPr>
        <p:grpSpPr>
          <a:xfrm>
            <a:off x="8433536" y="4656590"/>
            <a:ext cx="1102254" cy="480443"/>
            <a:chOff x="8140884" y="4549927"/>
            <a:chExt cx="1180879" cy="554447"/>
          </a:xfrm>
        </p:grpSpPr>
        <p:sp>
          <p:nvSpPr>
            <p:cNvPr id="44" name="Rectangle: Rounded Corners 50">
              <a:extLst>
                <a:ext uri="{FF2B5EF4-FFF2-40B4-BE49-F238E27FC236}">
                  <a16:creationId xmlns:a16="http://schemas.microsoft.com/office/drawing/2014/main" id="{088B0CCA-ECD5-2044-AF36-1033BBAE06E6}"/>
                </a:ext>
              </a:extLst>
            </p:cNvPr>
            <p:cNvSpPr/>
            <p:nvPr/>
          </p:nvSpPr>
          <p:spPr>
            <a:xfrm>
              <a:off x="8140884" y="4549927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84C7B25-FAE2-EE47-A351-DC52F2A12689}"/>
                </a:ext>
              </a:extLst>
            </p:cNvPr>
            <p:cNvSpPr/>
            <p:nvPr/>
          </p:nvSpPr>
          <p:spPr>
            <a:xfrm>
              <a:off x="8395895" y="472628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Isosceles Triangle 54">
              <a:extLst>
                <a:ext uri="{FF2B5EF4-FFF2-40B4-BE49-F238E27FC236}">
                  <a16:creationId xmlns:a16="http://schemas.microsoft.com/office/drawing/2014/main" id="{39FEB6C7-306F-964D-A129-89F61B9EC6F1}"/>
                </a:ext>
              </a:extLst>
            </p:cNvPr>
            <p:cNvSpPr/>
            <p:nvPr/>
          </p:nvSpPr>
          <p:spPr>
            <a:xfrm>
              <a:off x="8771138" y="469847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DB9CBE-43C5-D346-B6CB-3EC8784D2291}"/>
              </a:ext>
            </a:extLst>
          </p:cNvPr>
          <p:cNvGrpSpPr/>
          <p:nvPr/>
        </p:nvGrpSpPr>
        <p:grpSpPr>
          <a:xfrm>
            <a:off x="5858498" y="4630193"/>
            <a:ext cx="1102254" cy="485896"/>
            <a:chOff x="4638197" y="4543634"/>
            <a:chExt cx="1180879" cy="560740"/>
          </a:xfrm>
        </p:grpSpPr>
        <p:sp>
          <p:nvSpPr>
            <p:cNvPr id="48" name="Rectangle: Rounded Corners 48">
              <a:extLst>
                <a:ext uri="{FF2B5EF4-FFF2-40B4-BE49-F238E27FC236}">
                  <a16:creationId xmlns:a16="http://schemas.microsoft.com/office/drawing/2014/main" id="{47478F06-141D-964B-A62B-354E0BCF3B25}"/>
                </a:ext>
              </a:extLst>
            </p:cNvPr>
            <p:cNvSpPr/>
            <p:nvPr/>
          </p:nvSpPr>
          <p:spPr>
            <a:xfrm>
              <a:off x="4638197" y="4543634"/>
              <a:ext cx="1180879" cy="560740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Isosceles Triangle 45">
              <a:extLst>
                <a:ext uri="{FF2B5EF4-FFF2-40B4-BE49-F238E27FC236}">
                  <a16:creationId xmlns:a16="http://schemas.microsoft.com/office/drawing/2014/main" id="{A7835F33-3F96-6B48-9138-4D33C309EE0A}"/>
                </a:ext>
              </a:extLst>
            </p:cNvPr>
            <p:cNvSpPr/>
            <p:nvPr/>
          </p:nvSpPr>
          <p:spPr>
            <a:xfrm>
              <a:off x="4876163" y="4736474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Isosceles Triangle 44">
              <a:extLst>
                <a:ext uri="{FF2B5EF4-FFF2-40B4-BE49-F238E27FC236}">
                  <a16:creationId xmlns:a16="http://schemas.microsoft.com/office/drawing/2014/main" id="{3EDB8BBA-BAB9-C842-AFE7-F7BCE87438E4}"/>
                </a:ext>
              </a:extLst>
            </p:cNvPr>
            <p:cNvSpPr/>
            <p:nvPr/>
          </p:nvSpPr>
          <p:spPr>
            <a:xfrm>
              <a:off x="5294292" y="4739753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149C9F2-F7EA-864F-83AF-E755E031F00D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flipH="1">
            <a:off x="5806530" y="3214698"/>
            <a:ext cx="1383228" cy="266356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AF3B23A-BCD4-3A44-8500-ED08B35F65A3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>
            <a:off x="7189758" y="3214698"/>
            <a:ext cx="1250329" cy="335995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4AF39C4-DA39-1F4E-98D7-1E3D0E3CB605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>
          <a:xfrm flipH="1">
            <a:off x="5120401" y="4318944"/>
            <a:ext cx="686129" cy="318426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8DE559D-F483-194C-9413-58E55A3A69F6}"/>
              </a:ext>
            </a:extLst>
          </p:cNvPr>
          <p:cNvCxnSpPr>
            <a:cxnSpLocks/>
            <a:stCxn id="23" idx="2"/>
            <a:endCxn id="48" idx="0"/>
          </p:cNvCxnSpPr>
          <p:nvPr/>
        </p:nvCxnSpPr>
        <p:spPr>
          <a:xfrm>
            <a:off x="5806530" y="4318944"/>
            <a:ext cx="603095" cy="31124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47F836B-E1C1-424D-82E4-6505EDFC8C91}"/>
              </a:ext>
            </a:extLst>
          </p:cNvPr>
          <p:cNvCxnSpPr>
            <a:cxnSpLocks/>
            <a:stCxn id="30" idx="2"/>
            <a:endCxn id="40" idx="0"/>
          </p:cNvCxnSpPr>
          <p:nvPr/>
        </p:nvCxnSpPr>
        <p:spPr>
          <a:xfrm flipH="1">
            <a:off x="7717821" y="4388583"/>
            <a:ext cx="722266" cy="268008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F2D4A22-0335-8E4B-99CC-1B87592A2728}"/>
              </a:ext>
            </a:extLst>
          </p:cNvPr>
          <p:cNvCxnSpPr>
            <a:cxnSpLocks/>
            <a:stCxn id="30" idx="2"/>
            <a:endCxn id="44" idx="0"/>
          </p:cNvCxnSpPr>
          <p:nvPr/>
        </p:nvCxnSpPr>
        <p:spPr>
          <a:xfrm>
            <a:off x="8440087" y="4388583"/>
            <a:ext cx="544576" cy="26800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9" name="max_depth">
            <a:extLst>
              <a:ext uri="{FF2B5EF4-FFF2-40B4-BE49-F238E27FC236}">
                <a16:creationId xmlns:a16="http://schemas.microsoft.com/office/drawing/2014/main" id="{01B3DDE2-A431-124A-9A07-DD3B04E15EC2}"/>
              </a:ext>
            </a:extLst>
          </p:cNvPr>
          <p:cNvSpPr txBox="1"/>
          <p:nvPr/>
        </p:nvSpPr>
        <p:spPr>
          <a:xfrm>
            <a:off x="1201890" y="4040302"/>
            <a:ext cx="24831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7EF659-65AA-8F43-A58B-2F0142252768}"/>
              </a:ext>
            </a:extLst>
          </p:cNvPr>
          <p:cNvSpPr/>
          <p:nvPr/>
        </p:nvSpPr>
        <p:spPr>
          <a:xfrm>
            <a:off x="10010723" y="3085370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77"/>
              </a:rPr>
              <a:t>Depth = 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ED5B804-D42C-4D49-8EEC-5C0DFE9AD6B3}"/>
              </a:ext>
            </a:extLst>
          </p:cNvPr>
          <p:cNvSpPr/>
          <p:nvPr/>
        </p:nvSpPr>
        <p:spPr>
          <a:xfrm>
            <a:off x="10010723" y="4134278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77"/>
              </a:rPr>
              <a:t>Depth = 2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E6ED63-F243-A04D-BD07-83CB5E0FB71F}"/>
              </a:ext>
            </a:extLst>
          </p:cNvPr>
          <p:cNvGrpSpPr/>
          <p:nvPr/>
        </p:nvGrpSpPr>
        <p:grpSpPr>
          <a:xfrm>
            <a:off x="9807704" y="2801057"/>
            <a:ext cx="220937" cy="1076943"/>
            <a:chOff x="1140187" y="2679700"/>
            <a:chExt cx="206013" cy="1257815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381D07-4005-0641-B441-445B3AFA776F}"/>
                </a:ext>
              </a:extLst>
            </p:cNvPr>
            <p:cNvCxnSpPr/>
            <p:nvPr/>
          </p:nvCxnSpPr>
          <p:spPr>
            <a:xfrm>
              <a:off x="1244600" y="2679700"/>
              <a:ext cx="0" cy="125781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B270458-C057-7340-B990-0EA6D3FAE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2679700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7CB3023-F93B-404A-AF17-73B571868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3937515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294B4A1-C742-A143-9711-44B242241CAE}"/>
              </a:ext>
            </a:extLst>
          </p:cNvPr>
          <p:cNvGrpSpPr/>
          <p:nvPr/>
        </p:nvGrpSpPr>
        <p:grpSpPr>
          <a:xfrm>
            <a:off x="9807704" y="3985373"/>
            <a:ext cx="220940" cy="837890"/>
            <a:chOff x="1140187" y="2679700"/>
            <a:chExt cx="206013" cy="1257815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73044B7-C954-2E45-9559-A92040094249}"/>
                </a:ext>
              </a:extLst>
            </p:cNvPr>
            <p:cNvCxnSpPr/>
            <p:nvPr/>
          </p:nvCxnSpPr>
          <p:spPr>
            <a:xfrm>
              <a:off x="1244600" y="2679700"/>
              <a:ext cx="0" cy="125781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671B3B2-2DB3-074D-874D-C3A017E7D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2679700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031A529-BC0A-F54B-8DCD-69B7DA2C2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3937515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492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533049" cy="8795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200" dirty="0">
                <a:solidFill>
                  <a:schemeClr val="bg1"/>
                </a:solidFill>
              </a:rPr>
              <a:t>The most common stopping condition is to limit the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maximum depth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 of the tree.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E995F1-285A-2B47-B921-BFCB57136A33}"/>
              </a:ext>
            </a:extLst>
          </p:cNvPr>
          <p:cNvGrpSpPr/>
          <p:nvPr/>
        </p:nvGrpSpPr>
        <p:grpSpPr>
          <a:xfrm>
            <a:off x="6164556" y="2457450"/>
            <a:ext cx="2050404" cy="757248"/>
            <a:chOff x="4929352" y="2141892"/>
            <a:chExt cx="2196661" cy="873889"/>
          </a:xfrm>
        </p:grpSpPr>
        <p:sp>
          <p:nvSpPr>
            <p:cNvPr id="12" name="Rectangle: Rounded Corners 3">
              <a:extLst>
                <a:ext uri="{FF2B5EF4-FFF2-40B4-BE49-F238E27FC236}">
                  <a16:creationId xmlns:a16="http://schemas.microsoft.com/office/drawing/2014/main" id="{46BC5D06-B22A-6E4F-909D-04A9CBF1045B}"/>
                </a:ext>
              </a:extLst>
            </p:cNvPr>
            <p:cNvSpPr/>
            <p:nvPr/>
          </p:nvSpPr>
          <p:spPr>
            <a:xfrm>
              <a:off x="4929352" y="2141892"/>
              <a:ext cx="2196661" cy="873889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ABE4D0-300E-D94A-85A0-A4966084794E}"/>
                </a:ext>
              </a:extLst>
            </p:cNvPr>
            <p:cNvSpPr/>
            <p:nvPr/>
          </p:nvSpPr>
          <p:spPr>
            <a:xfrm>
              <a:off x="5344510" y="2289837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7">
              <a:extLst>
                <a:ext uri="{FF2B5EF4-FFF2-40B4-BE49-F238E27FC236}">
                  <a16:creationId xmlns:a16="http://schemas.microsoft.com/office/drawing/2014/main" id="{1E53751C-35B3-FC4E-8A9D-EE289FECD902}"/>
                </a:ext>
              </a:extLst>
            </p:cNvPr>
            <p:cNvSpPr/>
            <p:nvPr/>
          </p:nvSpPr>
          <p:spPr>
            <a:xfrm>
              <a:off x="6192543" y="2207882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Isosceles Triangle 8">
              <a:extLst>
                <a:ext uri="{FF2B5EF4-FFF2-40B4-BE49-F238E27FC236}">
                  <a16:creationId xmlns:a16="http://schemas.microsoft.com/office/drawing/2014/main" id="{DA225913-BD93-9044-9C46-C8E77AC6315E}"/>
                </a:ext>
              </a:extLst>
            </p:cNvPr>
            <p:cNvSpPr/>
            <p:nvPr/>
          </p:nvSpPr>
          <p:spPr>
            <a:xfrm>
              <a:off x="6506786" y="2344940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9">
              <a:extLst>
                <a:ext uri="{FF2B5EF4-FFF2-40B4-BE49-F238E27FC236}">
                  <a16:creationId xmlns:a16="http://schemas.microsoft.com/office/drawing/2014/main" id="{76EAE780-03DD-A445-B5A3-A006CA88B2C4}"/>
                </a:ext>
              </a:extLst>
            </p:cNvPr>
            <p:cNvSpPr/>
            <p:nvPr/>
          </p:nvSpPr>
          <p:spPr>
            <a:xfrm>
              <a:off x="6275602" y="261183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Isosceles Triangle 10">
              <a:extLst>
                <a:ext uri="{FF2B5EF4-FFF2-40B4-BE49-F238E27FC236}">
                  <a16:creationId xmlns:a16="http://schemas.microsoft.com/office/drawing/2014/main" id="{3A6BAD92-8BE6-BA4F-9728-2FFDF4C92864}"/>
                </a:ext>
              </a:extLst>
            </p:cNvPr>
            <p:cNvSpPr/>
            <p:nvPr/>
          </p:nvSpPr>
          <p:spPr>
            <a:xfrm>
              <a:off x="5913177" y="2475415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Isosceles Triangle 11">
              <a:extLst>
                <a:ext uri="{FF2B5EF4-FFF2-40B4-BE49-F238E27FC236}">
                  <a16:creationId xmlns:a16="http://schemas.microsoft.com/office/drawing/2014/main" id="{04E84948-40E8-1E4F-B642-9A0D55DE28F8}"/>
                </a:ext>
              </a:extLst>
            </p:cNvPr>
            <p:cNvSpPr/>
            <p:nvPr/>
          </p:nvSpPr>
          <p:spPr>
            <a:xfrm>
              <a:off x="6727800" y="2581359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4F3754-9D82-DE4B-9701-84DCB36C75D5}"/>
                </a:ext>
              </a:extLst>
            </p:cNvPr>
            <p:cNvSpPr/>
            <p:nvPr/>
          </p:nvSpPr>
          <p:spPr>
            <a:xfrm>
              <a:off x="5707117" y="2289194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DBF382E-EB52-C943-9EF1-9A758E0A63A7}"/>
                </a:ext>
              </a:extLst>
            </p:cNvPr>
            <p:cNvSpPr/>
            <p:nvPr/>
          </p:nvSpPr>
          <p:spPr>
            <a:xfrm>
              <a:off x="5484460" y="2631998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5A62B0-22D7-D641-91A1-A44B21DC0B9C}"/>
                </a:ext>
              </a:extLst>
            </p:cNvPr>
            <p:cNvSpPr/>
            <p:nvPr/>
          </p:nvSpPr>
          <p:spPr>
            <a:xfrm>
              <a:off x="5088866" y="2556829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CD404D-0443-C14D-8576-1F21C02105B9}"/>
              </a:ext>
            </a:extLst>
          </p:cNvPr>
          <p:cNvGrpSpPr/>
          <p:nvPr/>
        </p:nvGrpSpPr>
        <p:grpSpPr>
          <a:xfrm>
            <a:off x="5255403" y="3481054"/>
            <a:ext cx="1102254" cy="837890"/>
            <a:chOff x="3947779" y="3316601"/>
            <a:chExt cx="1180879" cy="966952"/>
          </a:xfrm>
        </p:grpSpPr>
        <p:sp>
          <p:nvSpPr>
            <p:cNvPr id="23" name="Rectangle: Rounded Corners 19">
              <a:extLst>
                <a:ext uri="{FF2B5EF4-FFF2-40B4-BE49-F238E27FC236}">
                  <a16:creationId xmlns:a16="http://schemas.microsoft.com/office/drawing/2014/main" id="{C2918899-7255-4340-A97E-76CF27481191}"/>
                </a:ext>
              </a:extLst>
            </p:cNvPr>
            <p:cNvSpPr/>
            <p:nvPr/>
          </p:nvSpPr>
          <p:spPr>
            <a:xfrm>
              <a:off x="3947779" y="3316601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8ED568-BE5D-4F4D-9E57-1272D9E7DE4A}"/>
                </a:ext>
              </a:extLst>
            </p:cNvPr>
            <p:cNvSpPr/>
            <p:nvPr/>
          </p:nvSpPr>
          <p:spPr>
            <a:xfrm>
              <a:off x="4386177" y="3766826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Isosceles Triangle 21">
              <a:extLst>
                <a:ext uri="{FF2B5EF4-FFF2-40B4-BE49-F238E27FC236}">
                  <a16:creationId xmlns:a16="http://schemas.microsoft.com/office/drawing/2014/main" id="{C4312702-1FD2-1A42-9D9D-4001A9B033BD}"/>
                </a:ext>
              </a:extLst>
            </p:cNvPr>
            <p:cNvSpPr/>
            <p:nvPr/>
          </p:nvSpPr>
          <p:spPr>
            <a:xfrm>
              <a:off x="4232517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Isosceles Triangle 22">
              <a:extLst>
                <a:ext uri="{FF2B5EF4-FFF2-40B4-BE49-F238E27FC236}">
                  <a16:creationId xmlns:a16="http://schemas.microsoft.com/office/drawing/2014/main" id="{4BDFE2AA-F90B-2A49-A348-46576D912793}"/>
                </a:ext>
              </a:extLst>
            </p:cNvPr>
            <p:cNvSpPr/>
            <p:nvPr/>
          </p:nvSpPr>
          <p:spPr>
            <a:xfrm>
              <a:off x="4611882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Isosceles Triangle 25">
              <a:extLst>
                <a:ext uri="{FF2B5EF4-FFF2-40B4-BE49-F238E27FC236}">
                  <a16:creationId xmlns:a16="http://schemas.microsoft.com/office/drawing/2014/main" id="{2B17CFDE-89C3-F545-8DA3-16D85A39A3F6}"/>
                </a:ext>
              </a:extLst>
            </p:cNvPr>
            <p:cNvSpPr/>
            <p:nvPr/>
          </p:nvSpPr>
          <p:spPr>
            <a:xfrm>
              <a:off x="4672233" y="3831003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43F5A22-62EF-C248-A587-9329BA0CD5AB}"/>
                </a:ext>
              </a:extLst>
            </p:cNvPr>
            <p:cNvSpPr/>
            <p:nvPr/>
          </p:nvSpPr>
          <p:spPr>
            <a:xfrm>
              <a:off x="4106811" y="388152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1C85CD-F992-9F4F-B458-CAF09E088685}"/>
              </a:ext>
            </a:extLst>
          </p:cNvPr>
          <p:cNvGrpSpPr/>
          <p:nvPr/>
        </p:nvGrpSpPr>
        <p:grpSpPr>
          <a:xfrm>
            <a:off x="7888960" y="3550693"/>
            <a:ext cx="1102254" cy="837890"/>
            <a:chOff x="7188006" y="3295493"/>
            <a:chExt cx="1180879" cy="966952"/>
          </a:xfrm>
        </p:grpSpPr>
        <p:sp>
          <p:nvSpPr>
            <p:cNvPr id="30" name="Rectangle: Rounded Corners 30">
              <a:extLst>
                <a:ext uri="{FF2B5EF4-FFF2-40B4-BE49-F238E27FC236}">
                  <a16:creationId xmlns:a16="http://schemas.microsoft.com/office/drawing/2014/main" id="{B7F571B0-B57E-B142-A777-E79538379518}"/>
                </a:ext>
              </a:extLst>
            </p:cNvPr>
            <p:cNvSpPr/>
            <p:nvPr/>
          </p:nvSpPr>
          <p:spPr>
            <a:xfrm>
              <a:off x="7188006" y="3295493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3F77F6-4511-744B-B54F-C57046F91B50}"/>
                </a:ext>
              </a:extLst>
            </p:cNvPr>
            <p:cNvSpPr/>
            <p:nvPr/>
          </p:nvSpPr>
          <p:spPr>
            <a:xfrm>
              <a:off x="7508213" y="387277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Isosceles Triangle 33">
              <a:extLst>
                <a:ext uri="{FF2B5EF4-FFF2-40B4-BE49-F238E27FC236}">
                  <a16:creationId xmlns:a16="http://schemas.microsoft.com/office/drawing/2014/main" id="{FE3618D9-A1D3-D64C-B17C-6842B111082D}"/>
                </a:ext>
              </a:extLst>
            </p:cNvPr>
            <p:cNvSpPr/>
            <p:nvPr/>
          </p:nvSpPr>
          <p:spPr>
            <a:xfrm>
              <a:off x="7710697" y="3461326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Isosceles Triangle 36">
              <a:extLst>
                <a:ext uri="{FF2B5EF4-FFF2-40B4-BE49-F238E27FC236}">
                  <a16:creationId xmlns:a16="http://schemas.microsoft.com/office/drawing/2014/main" id="{8F199E09-7755-204F-9B6F-F7369D18D039}"/>
                </a:ext>
              </a:extLst>
            </p:cNvPr>
            <p:cNvSpPr/>
            <p:nvPr/>
          </p:nvSpPr>
          <p:spPr>
            <a:xfrm>
              <a:off x="7899536" y="380081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16D184-EDD3-C442-994C-8502DBDF5595}"/>
                </a:ext>
              </a:extLst>
            </p:cNvPr>
            <p:cNvSpPr/>
            <p:nvPr/>
          </p:nvSpPr>
          <p:spPr>
            <a:xfrm>
              <a:off x="7404728" y="354655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D99251-9B33-5645-8735-800BEEB3EF6D}"/>
              </a:ext>
            </a:extLst>
          </p:cNvPr>
          <p:cNvGrpSpPr/>
          <p:nvPr/>
        </p:nvGrpSpPr>
        <p:grpSpPr>
          <a:xfrm>
            <a:off x="4569274" y="4637370"/>
            <a:ext cx="1102254" cy="480443"/>
            <a:chOff x="3277518" y="4549927"/>
            <a:chExt cx="1180879" cy="554447"/>
          </a:xfrm>
        </p:grpSpPr>
        <p:sp>
          <p:nvSpPr>
            <p:cNvPr id="36" name="Rectangle: Rounded Corners 42">
              <a:extLst>
                <a:ext uri="{FF2B5EF4-FFF2-40B4-BE49-F238E27FC236}">
                  <a16:creationId xmlns:a16="http://schemas.microsoft.com/office/drawing/2014/main" id="{F7113996-8140-894E-B971-2E4F18237230}"/>
                </a:ext>
              </a:extLst>
            </p:cNvPr>
            <p:cNvSpPr/>
            <p:nvPr/>
          </p:nvSpPr>
          <p:spPr>
            <a:xfrm>
              <a:off x="3277518" y="4549927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4CE3C7C-5395-8445-B8B8-CC7D97308F7E}"/>
                </a:ext>
              </a:extLst>
            </p:cNvPr>
            <p:cNvSpPr/>
            <p:nvPr/>
          </p:nvSpPr>
          <p:spPr>
            <a:xfrm>
              <a:off x="3514703" y="4730235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Isosceles Triangle 46">
              <a:extLst>
                <a:ext uri="{FF2B5EF4-FFF2-40B4-BE49-F238E27FC236}">
                  <a16:creationId xmlns:a16="http://schemas.microsoft.com/office/drawing/2014/main" id="{C9371C9F-4516-F746-8404-BB1852AF7C06}"/>
                </a:ext>
              </a:extLst>
            </p:cNvPr>
            <p:cNvSpPr/>
            <p:nvPr/>
          </p:nvSpPr>
          <p:spPr>
            <a:xfrm>
              <a:off x="3926785" y="4705505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0FDDB6-A188-0943-95ED-4429D4269CF8}"/>
              </a:ext>
            </a:extLst>
          </p:cNvPr>
          <p:cNvGrpSpPr/>
          <p:nvPr/>
        </p:nvGrpSpPr>
        <p:grpSpPr>
          <a:xfrm>
            <a:off x="7166694" y="4656591"/>
            <a:ext cx="1102254" cy="480443"/>
            <a:chOff x="6667719" y="4555002"/>
            <a:chExt cx="1180879" cy="554447"/>
          </a:xfrm>
        </p:grpSpPr>
        <p:sp>
          <p:nvSpPr>
            <p:cNvPr id="40" name="Rectangle: Rounded Corners 49">
              <a:extLst>
                <a:ext uri="{FF2B5EF4-FFF2-40B4-BE49-F238E27FC236}">
                  <a16:creationId xmlns:a16="http://schemas.microsoft.com/office/drawing/2014/main" id="{CDC4D195-046B-A943-BADC-98D6DDA5027D}"/>
                </a:ext>
              </a:extLst>
            </p:cNvPr>
            <p:cNvSpPr/>
            <p:nvPr/>
          </p:nvSpPr>
          <p:spPr>
            <a:xfrm>
              <a:off x="6667719" y="4555002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D87F44-4960-2940-A4E6-700164804D1D}"/>
                </a:ext>
              </a:extLst>
            </p:cNvPr>
            <p:cNvSpPr/>
            <p:nvPr/>
          </p:nvSpPr>
          <p:spPr>
            <a:xfrm>
              <a:off x="6920860" y="4751122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Isosceles Triangle 52">
              <a:extLst>
                <a:ext uri="{FF2B5EF4-FFF2-40B4-BE49-F238E27FC236}">
                  <a16:creationId xmlns:a16="http://schemas.microsoft.com/office/drawing/2014/main" id="{FB47268F-4C86-2C44-9D6F-8EB7C2E2FE54}"/>
                </a:ext>
              </a:extLst>
            </p:cNvPr>
            <p:cNvSpPr/>
            <p:nvPr/>
          </p:nvSpPr>
          <p:spPr>
            <a:xfrm>
              <a:off x="7286936" y="472745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00920ED-9153-BC4A-8EF5-4206DBEAD145}"/>
              </a:ext>
            </a:extLst>
          </p:cNvPr>
          <p:cNvGrpSpPr/>
          <p:nvPr/>
        </p:nvGrpSpPr>
        <p:grpSpPr>
          <a:xfrm>
            <a:off x="8433536" y="4656590"/>
            <a:ext cx="1102254" cy="480443"/>
            <a:chOff x="8140884" y="4549927"/>
            <a:chExt cx="1180879" cy="554447"/>
          </a:xfrm>
        </p:grpSpPr>
        <p:sp>
          <p:nvSpPr>
            <p:cNvPr id="44" name="Rectangle: Rounded Corners 50">
              <a:extLst>
                <a:ext uri="{FF2B5EF4-FFF2-40B4-BE49-F238E27FC236}">
                  <a16:creationId xmlns:a16="http://schemas.microsoft.com/office/drawing/2014/main" id="{088B0CCA-ECD5-2044-AF36-1033BBAE06E6}"/>
                </a:ext>
              </a:extLst>
            </p:cNvPr>
            <p:cNvSpPr/>
            <p:nvPr/>
          </p:nvSpPr>
          <p:spPr>
            <a:xfrm>
              <a:off x="8140884" y="4549927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84C7B25-FAE2-EE47-A351-DC52F2A12689}"/>
                </a:ext>
              </a:extLst>
            </p:cNvPr>
            <p:cNvSpPr/>
            <p:nvPr/>
          </p:nvSpPr>
          <p:spPr>
            <a:xfrm>
              <a:off x="8395895" y="472628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Isosceles Triangle 54">
              <a:extLst>
                <a:ext uri="{FF2B5EF4-FFF2-40B4-BE49-F238E27FC236}">
                  <a16:creationId xmlns:a16="http://schemas.microsoft.com/office/drawing/2014/main" id="{39FEB6C7-306F-964D-A129-89F61B9EC6F1}"/>
                </a:ext>
              </a:extLst>
            </p:cNvPr>
            <p:cNvSpPr/>
            <p:nvPr/>
          </p:nvSpPr>
          <p:spPr>
            <a:xfrm>
              <a:off x="8771138" y="469847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DB9CBE-43C5-D346-B6CB-3EC8784D2291}"/>
              </a:ext>
            </a:extLst>
          </p:cNvPr>
          <p:cNvGrpSpPr/>
          <p:nvPr/>
        </p:nvGrpSpPr>
        <p:grpSpPr>
          <a:xfrm>
            <a:off x="5858498" y="4630193"/>
            <a:ext cx="1102254" cy="485896"/>
            <a:chOff x="4638197" y="4543634"/>
            <a:chExt cx="1180879" cy="560740"/>
          </a:xfrm>
        </p:grpSpPr>
        <p:sp>
          <p:nvSpPr>
            <p:cNvPr id="48" name="Rectangle: Rounded Corners 48">
              <a:extLst>
                <a:ext uri="{FF2B5EF4-FFF2-40B4-BE49-F238E27FC236}">
                  <a16:creationId xmlns:a16="http://schemas.microsoft.com/office/drawing/2014/main" id="{47478F06-141D-964B-A62B-354E0BCF3B25}"/>
                </a:ext>
              </a:extLst>
            </p:cNvPr>
            <p:cNvSpPr/>
            <p:nvPr/>
          </p:nvSpPr>
          <p:spPr>
            <a:xfrm>
              <a:off x="4638197" y="4543634"/>
              <a:ext cx="1180879" cy="560740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Isosceles Triangle 45">
              <a:extLst>
                <a:ext uri="{FF2B5EF4-FFF2-40B4-BE49-F238E27FC236}">
                  <a16:creationId xmlns:a16="http://schemas.microsoft.com/office/drawing/2014/main" id="{A7835F33-3F96-6B48-9138-4D33C309EE0A}"/>
                </a:ext>
              </a:extLst>
            </p:cNvPr>
            <p:cNvSpPr/>
            <p:nvPr/>
          </p:nvSpPr>
          <p:spPr>
            <a:xfrm>
              <a:off x="4876163" y="4736474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Isosceles Triangle 44">
              <a:extLst>
                <a:ext uri="{FF2B5EF4-FFF2-40B4-BE49-F238E27FC236}">
                  <a16:creationId xmlns:a16="http://schemas.microsoft.com/office/drawing/2014/main" id="{3EDB8BBA-BAB9-C842-AFE7-F7BCE87438E4}"/>
                </a:ext>
              </a:extLst>
            </p:cNvPr>
            <p:cNvSpPr/>
            <p:nvPr/>
          </p:nvSpPr>
          <p:spPr>
            <a:xfrm>
              <a:off x="5294292" y="4739753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149C9F2-F7EA-864F-83AF-E755E031F00D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flipH="1">
            <a:off x="5806530" y="3214698"/>
            <a:ext cx="1383228" cy="266356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AF3B23A-BCD4-3A44-8500-ED08B35F65A3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>
            <a:off x="7189758" y="3214698"/>
            <a:ext cx="1250329" cy="335995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4AF39C4-DA39-1F4E-98D7-1E3D0E3CB605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>
          <a:xfrm flipH="1">
            <a:off x="5120401" y="4318944"/>
            <a:ext cx="686129" cy="318426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8DE559D-F483-194C-9413-58E55A3A69F6}"/>
              </a:ext>
            </a:extLst>
          </p:cNvPr>
          <p:cNvCxnSpPr>
            <a:cxnSpLocks/>
            <a:stCxn id="23" idx="2"/>
            <a:endCxn id="48" idx="0"/>
          </p:cNvCxnSpPr>
          <p:nvPr/>
        </p:nvCxnSpPr>
        <p:spPr>
          <a:xfrm>
            <a:off x="5806530" y="4318944"/>
            <a:ext cx="603095" cy="31124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47F836B-E1C1-424D-82E4-6505EDFC8C91}"/>
              </a:ext>
            </a:extLst>
          </p:cNvPr>
          <p:cNvCxnSpPr>
            <a:cxnSpLocks/>
            <a:stCxn id="30" idx="2"/>
            <a:endCxn id="40" idx="0"/>
          </p:cNvCxnSpPr>
          <p:nvPr/>
        </p:nvCxnSpPr>
        <p:spPr>
          <a:xfrm flipH="1">
            <a:off x="7717821" y="4388583"/>
            <a:ext cx="722266" cy="268008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F2D4A22-0335-8E4B-99CC-1B87592A2728}"/>
              </a:ext>
            </a:extLst>
          </p:cNvPr>
          <p:cNvCxnSpPr>
            <a:cxnSpLocks/>
            <a:stCxn id="30" idx="2"/>
            <a:endCxn id="44" idx="0"/>
          </p:cNvCxnSpPr>
          <p:nvPr/>
        </p:nvCxnSpPr>
        <p:spPr>
          <a:xfrm>
            <a:off x="8440087" y="4388583"/>
            <a:ext cx="544576" cy="268007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38DB785-B075-6C4C-9C00-32B7CE4AC5ED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4731224" y="5117813"/>
            <a:ext cx="389177" cy="493245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7175AB0-B24F-A04E-B40E-310829E4B51D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5120401" y="5117813"/>
            <a:ext cx="282299" cy="493245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8817BB-1362-6A4F-BC59-C5DDDBA235DA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6017047" y="5116089"/>
            <a:ext cx="392578" cy="480513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7E5B66F-DF48-0342-AA90-9C4EE10263D8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6409625" y="5116089"/>
            <a:ext cx="275042" cy="489944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C666D49-2760-D24B-9FA1-6A1BEA56AC41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7371455" y="5137034"/>
            <a:ext cx="346366" cy="468998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B5E85C-7429-6C4F-AEE4-2DB8806C56E8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7717821" y="5137034"/>
            <a:ext cx="295824" cy="466194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3149D38-2CC1-5842-8C3E-6E93ED4A9456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8688438" y="5137033"/>
            <a:ext cx="296225" cy="434919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1BB6A1D-CCFB-E449-A1B6-3352A80CC66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8984663" y="5137033"/>
            <a:ext cx="350979" cy="434918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9" name="max_depth">
            <a:extLst>
              <a:ext uri="{FF2B5EF4-FFF2-40B4-BE49-F238E27FC236}">
                <a16:creationId xmlns:a16="http://schemas.microsoft.com/office/drawing/2014/main" id="{01B3DDE2-A431-124A-9A07-DD3B04E15EC2}"/>
              </a:ext>
            </a:extLst>
          </p:cNvPr>
          <p:cNvSpPr txBox="1"/>
          <p:nvPr/>
        </p:nvSpPr>
        <p:spPr>
          <a:xfrm>
            <a:off x="1201890" y="4040302"/>
            <a:ext cx="24831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7EF659-65AA-8F43-A58B-2F0142252768}"/>
              </a:ext>
            </a:extLst>
          </p:cNvPr>
          <p:cNvSpPr/>
          <p:nvPr/>
        </p:nvSpPr>
        <p:spPr>
          <a:xfrm>
            <a:off x="10010723" y="3085370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77"/>
              </a:rPr>
              <a:t>Depth = 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ED5B804-D42C-4D49-8EEC-5C0DFE9AD6B3}"/>
              </a:ext>
            </a:extLst>
          </p:cNvPr>
          <p:cNvSpPr/>
          <p:nvPr/>
        </p:nvSpPr>
        <p:spPr>
          <a:xfrm>
            <a:off x="10010723" y="4134278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77"/>
              </a:rPr>
              <a:t>Depth = 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3ABAA89-7C57-4C42-906C-7E9FFF7502DE}"/>
              </a:ext>
            </a:extLst>
          </p:cNvPr>
          <p:cNvSpPr/>
          <p:nvPr/>
        </p:nvSpPr>
        <p:spPr>
          <a:xfrm>
            <a:off x="10034350" y="5169826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77"/>
              </a:rPr>
              <a:t>Depth = 3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E6ED63-F243-A04D-BD07-83CB5E0FB71F}"/>
              </a:ext>
            </a:extLst>
          </p:cNvPr>
          <p:cNvGrpSpPr/>
          <p:nvPr/>
        </p:nvGrpSpPr>
        <p:grpSpPr>
          <a:xfrm>
            <a:off x="9807704" y="2801057"/>
            <a:ext cx="220937" cy="1076943"/>
            <a:chOff x="1140187" y="2679700"/>
            <a:chExt cx="206013" cy="1257815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381D07-4005-0641-B441-445B3AFA776F}"/>
                </a:ext>
              </a:extLst>
            </p:cNvPr>
            <p:cNvCxnSpPr/>
            <p:nvPr/>
          </p:nvCxnSpPr>
          <p:spPr>
            <a:xfrm>
              <a:off x="1244600" y="2679700"/>
              <a:ext cx="0" cy="125781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B270458-C057-7340-B990-0EA6D3FAE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2679700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7CB3023-F93B-404A-AF17-73B571868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3937515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294B4A1-C742-A143-9711-44B242241CAE}"/>
              </a:ext>
            </a:extLst>
          </p:cNvPr>
          <p:cNvGrpSpPr/>
          <p:nvPr/>
        </p:nvGrpSpPr>
        <p:grpSpPr>
          <a:xfrm>
            <a:off x="9807704" y="3985373"/>
            <a:ext cx="220940" cy="837890"/>
            <a:chOff x="1140187" y="2679700"/>
            <a:chExt cx="206013" cy="1257815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73044B7-C954-2E45-9559-A92040094249}"/>
                </a:ext>
              </a:extLst>
            </p:cNvPr>
            <p:cNvCxnSpPr/>
            <p:nvPr/>
          </p:nvCxnSpPr>
          <p:spPr>
            <a:xfrm>
              <a:off x="1244600" y="2679700"/>
              <a:ext cx="0" cy="125781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671B3B2-2DB3-074D-874D-C3A017E7D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2679700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031A529-BC0A-F54B-8DCD-69B7DA2C2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3937515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FEBE031-4039-3342-A218-16EC51D9172E}"/>
              </a:ext>
            </a:extLst>
          </p:cNvPr>
          <p:cNvGrpSpPr/>
          <p:nvPr/>
        </p:nvGrpSpPr>
        <p:grpSpPr>
          <a:xfrm>
            <a:off x="9825632" y="4921916"/>
            <a:ext cx="203019" cy="961777"/>
            <a:chOff x="1140187" y="2679700"/>
            <a:chExt cx="206013" cy="1257815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4E05A28-A764-3C48-AB65-90B9D6718FF1}"/>
                </a:ext>
              </a:extLst>
            </p:cNvPr>
            <p:cNvCxnSpPr/>
            <p:nvPr/>
          </p:nvCxnSpPr>
          <p:spPr>
            <a:xfrm>
              <a:off x="1244600" y="2679700"/>
              <a:ext cx="0" cy="125781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DA395DE-6B5C-0341-AB86-B25A13B80D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2679700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56D7629-A68C-664F-A414-10DBA56A3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187" y="3937515"/>
              <a:ext cx="206013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971C36C-492A-4924-107A-EB3A9ACB801E}"/>
              </a:ext>
            </a:extLst>
          </p:cNvPr>
          <p:cNvGrpSpPr/>
          <p:nvPr/>
        </p:nvGrpSpPr>
        <p:grpSpPr>
          <a:xfrm>
            <a:off x="4514372" y="5646534"/>
            <a:ext cx="5137007" cy="519550"/>
            <a:chOff x="1401089" y="5512040"/>
            <a:chExt cx="5137007" cy="5195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CA779D-A593-CFD9-3D8D-83AAE0178B6C}"/>
                </a:ext>
              </a:extLst>
            </p:cNvPr>
            <p:cNvGrpSpPr/>
            <p:nvPr/>
          </p:nvGrpSpPr>
          <p:grpSpPr>
            <a:xfrm>
              <a:off x="1401089" y="5551147"/>
              <a:ext cx="532589" cy="480443"/>
              <a:chOff x="3031950" y="5497948"/>
              <a:chExt cx="570579" cy="554447"/>
            </a:xfrm>
          </p:grpSpPr>
          <p:sp>
            <p:nvSpPr>
              <p:cNvPr id="5" name="Rectangle: Rounded Corners 55">
                <a:extLst>
                  <a:ext uri="{FF2B5EF4-FFF2-40B4-BE49-F238E27FC236}">
                    <a16:creationId xmlns:a16="http://schemas.microsoft.com/office/drawing/2014/main" id="{E6DF4F0A-DEBB-BC1E-8E4E-D818C40D425A}"/>
                  </a:ext>
                </a:extLst>
              </p:cNvPr>
              <p:cNvSpPr/>
              <p:nvPr/>
            </p:nvSpPr>
            <p:spPr>
              <a:xfrm>
                <a:off x="3031950" y="5497948"/>
                <a:ext cx="570579" cy="55444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3221D9C-2BD1-7E6C-9021-67CFDF384BE5}"/>
                  </a:ext>
                </a:extLst>
              </p:cNvPr>
              <p:cNvSpPr/>
              <p:nvPr/>
            </p:nvSpPr>
            <p:spPr>
              <a:xfrm>
                <a:off x="3222192" y="5649615"/>
                <a:ext cx="189187" cy="211889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7E3DF4-F692-A281-9BA7-7A31CF958BD8}"/>
                </a:ext>
              </a:extLst>
            </p:cNvPr>
            <p:cNvGrpSpPr/>
            <p:nvPr/>
          </p:nvGrpSpPr>
          <p:grpSpPr>
            <a:xfrm>
              <a:off x="2072565" y="5551147"/>
              <a:ext cx="532589" cy="480443"/>
              <a:chOff x="3955857" y="5497948"/>
              <a:chExt cx="570579" cy="554447"/>
            </a:xfrm>
          </p:grpSpPr>
          <p:sp>
            <p:nvSpPr>
              <p:cNvPr id="8" name="Rectangle: Rounded Corners 56">
                <a:extLst>
                  <a:ext uri="{FF2B5EF4-FFF2-40B4-BE49-F238E27FC236}">
                    <a16:creationId xmlns:a16="http://schemas.microsoft.com/office/drawing/2014/main" id="{304D5FEA-47B8-9AB6-66F3-728EEEDED9B9}"/>
                  </a:ext>
                </a:extLst>
              </p:cNvPr>
              <p:cNvSpPr/>
              <p:nvPr/>
            </p:nvSpPr>
            <p:spPr>
              <a:xfrm>
                <a:off x="3955857" y="5497948"/>
                <a:ext cx="570579" cy="55444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Isosceles Triangle 58">
                <a:extLst>
                  <a:ext uri="{FF2B5EF4-FFF2-40B4-BE49-F238E27FC236}">
                    <a16:creationId xmlns:a16="http://schemas.microsoft.com/office/drawing/2014/main" id="{4B392D93-ABB3-EEB8-4022-DB54E5D563A0}"/>
                  </a:ext>
                </a:extLst>
              </p:cNvPr>
              <p:cNvSpPr/>
              <p:nvPr/>
            </p:nvSpPr>
            <p:spPr>
              <a:xfrm>
                <a:off x="4119168" y="5653139"/>
                <a:ext cx="245791" cy="211889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A6CE65-23D6-EF17-DDA9-E4444156F18F}"/>
                </a:ext>
              </a:extLst>
            </p:cNvPr>
            <p:cNvGrpSpPr/>
            <p:nvPr/>
          </p:nvGrpSpPr>
          <p:grpSpPr>
            <a:xfrm>
              <a:off x="2686912" y="5536691"/>
              <a:ext cx="532589" cy="480443"/>
              <a:chOff x="4778398" y="5513693"/>
              <a:chExt cx="570579" cy="554447"/>
            </a:xfrm>
          </p:grpSpPr>
          <p:sp>
            <p:nvSpPr>
              <p:cNvPr id="90" name="Rectangle: Rounded Corners 59">
                <a:extLst>
                  <a:ext uri="{FF2B5EF4-FFF2-40B4-BE49-F238E27FC236}">
                    <a16:creationId xmlns:a16="http://schemas.microsoft.com/office/drawing/2014/main" id="{6A39FFC0-8226-19B9-B557-19AA52B42591}"/>
                  </a:ext>
                </a:extLst>
              </p:cNvPr>
              <p:cNvSpPr/>
              <p:nvPr/>
            </p:nvSpPr>
            <p:spPr>
              <a:xfrm>
                <a:off x="4778398" y="5513693"/>
                <a:ext cx="570579" cy="55444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Isosceles Triangle 60">
                <a:extLst>
                  <a:ext uri="{FF2B5EF4-FFF2-40B4-BE49-F238E27FC236}">
                    <a16:creationId xmlns:a16="http://schemas.microsoft.com/office/drawing/2014/main" id="{15218128-1C8A-CF69-F916-D73F6F53CD72}"/>
                  </a:ext>
                </a:extLst>
              </p:cNvPr>
              <p:cNvSpPr/>
              <p:nvPr/>
            </p:nvSpPr>
            <p:spPr>
              <a:xfrm>
                <a:off x="4929352" y="5656527"/>
                <a:ext cx="245791" cy="211889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6B0DBC5-C614-A5D7-7A22-3E3A0745F25C}"/>
                </a:ext>
              </a:extLst>
            </p:cNvPr>
            <p:cNvGrpSpPr/>
            <p:nvPr/>
          </p:nvGrpSpPr>
          <p:grpSpPr>
            <a:xfrm>
              <a:off x="3354532" y="5546122"/>
              <a:ext cx="532589" cy="480443"/>
              <a:chOff x="5516432" y="5513693"/>
              <a:chExt cx="570579" cy="554447"/>
            </a:xfrm>
          </p:grpSpPr>
          <p:sp>
            <p:nvSpPr>
              <p:cNvPr id="93" name="Rectangle: Rounded Corners 61">
                <a:extLst>
                  <a:ext uri="{FF2B5EF4-FFF2-40B4-BE49-F238E27FC236}">
                    <a16:creationId xmlns:a16="http://schemas.microsoft.com/office/drawing/2014/main" id="{9F5401C6-C54E-760A-4D63-FF0E74337DD3}"/>
                  </a:ext>
                </a:extLst>
              </p:cNvPr>
              <p:cNvSpPr/>
              <p:nvPr/>
            </p:nvSpPr>
            <p:spPr>
              <a:xfrm>
                <a:off x="5516432" y="5513693"/>
                <a:ext cx="570579" cy="55444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Isosceles Triangle 62">
                <a:extLst>
                  <a:ext uri="{FF2B5EF4-FFF2-40B4-BE49-F238E27FC236}">
                    <a16:creationId xmlns:a16="http://schemas.microsoft.com/office/drawing/2014/main" id="{3F656246-C1F5-5F53-ED98-2DC9AD77FCA7}"/>
                  </a:ext>
                </a:extLst>
              </p:cNvPr>
              <p:cNvSpPr/>
              <p:nvPr/>
            </p:nvSpPr>
            <p:spPr>
              <a:xfrm>
                <a:off x="5667386" y="5656527"/>
                <a:ext cx="245791" cy="211889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09B2480-C76C-CE68-2F36-D2C55ABFFD4B}"/>
                </a:ext>
              </a:extLst>
            </p:cNvPr>
            <p:cNvGrpSpPr/>
            <p:nvPr/>
          </p:nvGrpSpPr>
          <p:grpSpPr>
            <a:xfrm>
              <a:off x="4041320" y="5546121"/>
              <a:ext cx="532589" cy="480443"/>
              <a:chOff x="6527946" y="5513693"/>
              <a:chExt cx="570579" cy="554447"/>
            </a:xfrm>
          </p:grpSpPr>
          <p:sp>
            <p:nvSpPr>
              <p:cNvPr id="96" name="Rectangle: Rounded Corners 63">
                <a:extLst>
                  <a:ext uri="{FF2B5EF4-FFF2-40B4-BE49-F238E27FC236}">
                    <a16:creationId xmlns:a16="http://schemas.microsoft.com/office/drawing/2014/main" id="{3D4C9A4B-CBE3-A0A4-03CA-F9B7019EE16F}"/>
                  </a:ext>
                </a:extLst>
              </p:cNvPr>
              <p:cNvSpPr/>
              <p:nvPr/>
            </p:nvSpPr>
            <p:spPr>
              <a:xfrm>
                <a:off x="6527946" y="5513693"/>
                <a:ext cx="570579" cy="55444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F718473-DB91-C617-BB84-40467CCC05B4}"/>
                  </a:ext>
                </a:extLst>
              </p:cNvPr>
              <p:cNvSpPr/>
              <p:nvPr/>
            </p:nvSpPr>
            <p:spPr>
              <a:xfrm>
                <a:off x="6718188" y="5665360"/>
                <a:ext cx="189187" cy="211889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2964565-CA5F-4D0F-CD52-D67B26EBBCE6}"/>
                </a:ext>
              </a:extLst>
            </p:cNvPr>
            <p:cNvGrpSpPr/>
            <p:nvPr/>
          </p:nvGrpSpPr>
          <p:grpSpPr>
            <a:xfrm>
              <a:off x="4683510" y="5543317"/>
              <a:ext cx="532589" cy="480443"/>
              <a:chOff x="7451853" y="5513693"/>
              <a:chExt cx="570579" cy="554447"/>
            </a:xfrm>
          </p:grpSpPr>
          <p:sp>
            <p:nvSpPr>
              <p:cNvPr id="102" name="Rectangle: Rounded Corners 64">
                <a:extLst>
                  <a:ext uri="{FF2B5EF4-FFF2-40B4-BE49-F238E27FC236}">
                    <a16:creationId xmlns:a16="http://schemas.microsoft.com/office/drawing/2014/main" id="{AFAF90E0-8FCC-DFF1-8BDF-5943D4BC036E}"/>
                  </a:ext>
                </a:extLst>
              </p:cNvPr>
              <p:cNvSpPr/>
              <p:nvPr/>
            </p:nvSpPr>
            <p:spPr>
              <a:xfrm>
                <a:off x="7451853" y="5513693"/>
                <a:ext cx="570579" cy="55444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Isosceles Triangle 66">
                <a:extLst>
                  <a:ext uri="{FF2B5EF4-FFF2-40B4-BE49-F238E27FC236}">
                    <a16:creationId xmlns:a16="http://schemas.microsoft.com/office/drawing/2014/main" id="{C6148BE6-8DD3-C8BF-7F43-EE7716DB7176}"/>
                  </a:ext>
                </a:extLst>
              </p:cNvPr>
              <p:cNvSpPr/>
              <p:nvPr/>
            </p:nvSpPr>
            <p:spPr>
              <a:xfrm>
                <a:off x="7602807" y="5656527"/>
                <a:ext cx="245791" cy="211889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9F05517-3EDC-A0D9-AB85-3B87E1183378}"/>
                </a:ext>
              </a:extLst>
            </p:cNvPr>
            <p:cNvGrpSpPr/>
            <p:nvPr/>
          </p:nvGrpSpPr>
          <p:grpSpPr>
            <a:xfrm>
              <a:off x="5358303" y="5512041"/>
              <a:ext cx="532589" cy="480443"/>
              <a:chOff x="8253524" y="5513693"/>
              <a:chExt cx="570579" cy="554447"/>
            </a:xfrm>
          </p:grpSpPr>
          <p:sp>
            <p:nvSpPr>
              <p:cNvPr id="105" name="Rectangle: Rounded Corners 67">
                <a:extLst>
                  <a:ext uri="{FF2B5EF4-FFF2-40B4-BE49-F238E27FC236}">
                    <a16:creationId xmlns:a16="http://schemas.microsoft.com/office/drawing/2014/main" id="{D79DDB00-8B6C-70B5-9806-BF94683C5917}"/>
                  </a:ext>
                </a:extLst>
              </p:cNvPr>
              <p:cNvSpPr/>
              <p:nvPr/>
            </p:nvSpPr>
            <p:spPr>
              <a:xfrm>
                <a:off x="8253524" y="5513693"/>
                <a:ext cx="570579" cy="55444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F9BE87D-EB29-65A7-1525-E28E1BB3EA6A}"/>
                  </a:ext>
                </a:extLst>
              </p:cNvPr>
              <p:cNvSpPr/>
              <p:nvPr/>
            </p:nvSpPr>
            <p:spPr>
              <a:xfrm>
                <a:off x="8443766" y="5665360"/>
                <a:ext cx="189187" cy="211889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0530771-9D5D-FAF5-EF21-8B1E1716FDD1}"/>
                </a:ext>
              </a:extLst>
            </p:cNvPr>
            <p:cNvGrpSpPr/>
            <p:nvPr/>
          </p:nvGrpSpPr>
          <p:grpSpPr>
            <a:xfrm>
              <a:off x="6005507" y="5512040"/>
              <a:ext cx="532589" cy="480443"/>
              <a:chOff x="9177431" y="5513693"/>
              <a:chExt cx="570579" cy="554447"/>
            </a:xfrm>
          </p:grpSpPr>
          <p:sp>
            <p:nvSpPr>
              <p:cNvPr id="108" name="Rectangle: Rounded Corners 68">
                <a:extLst>
                  <a:ext uri="{FF2B5EF4-FFF2-40B4-BE49-F238E27FC236}">
                    <a16:creationId xmlns:a16="http://schemas.microsoft.com/office/drawing/2014/main" id="{DAF5FDFA-F98D-B500-F5CD-2D84238F497C}"/>
                  </a:ext>
                </a:extLst>
              </p:cNvPr>
              <p:cNvSpPr/>
              <p:nvPr/>
            </p:nvSpPr>
            <p:spPr>
              <a:xfrm>
                <a:off x="9177431" y="5513693"/>
                <a:ext cx="570579" cy="55444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Isosceles Triangle 70">
                <a:extLst>
                  <a:ext uri="{FF2B5EF4-FFF2-40B4-BE49-F238E27FC236}">
                    <a16:creationId xmlns:a16="http://schemas.microsoft.com/office/drawing/2014/main" id="{F663341B-B45E-BA63-85B0-66CF7018E3B8}"/>
                  </a:ext>
                </a:extLst>
              </p:cNvPr>
              <p:cNvSpPr/>
              <p:nvPr/>
            </p:nvSpPr>
            <p:spPr>
              <a:xfrm>
                <a:off x="9328385" y="5656527"/>
                <a:ext cx="245791" cy="211889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555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110449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200" dirty="0">
                <a:solidFill>
                  <a:schemeClr val="bg1"/>
                </a:solidFill>
              </a:rPr>
              <a:t>Other common simple stopping conditions are: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Don’t split a region if all instances in the region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belong to the same class.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9CFE20-091A-944E-BEC7-6C63CB36580E}"/>
              </a:ext>
            </a:extLst>
          </p:cNvPr>
          <p:cNvGrpSpPr/>
          <p:nvPr/>
        </p:nvGrpSpPr>
        <p:grpSpPr>
          <a:xfrm>
            <a:off x="4925092" y="2476200"/>
            <a:ext cx="2196661" cy="873889"/>
            <a:chOff x="4929352" y="2141892"/>
            <a:chExt cx="2196661" cy="873889"/>
          </a:xfrm>
        </p:grpSpPr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2CA6262E-3587-2C4E-A99D-A8500CBF04F6}"/>
                </a:ext>
              </a:extLst>
            </p:cNvPr>
            <p:cNvSpPr/>
            <p:nvPr/>
          </p:nvSpPr>
          <p:spPr>
            <a:xfrm>
              <a:off x="4929352" y="2141892"/>
              <a:ext cx="2196661" cy="873889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B5AF0C-8783-F449-BE41-862DCC8F59B0}"/>
                </a:ext>
              </a:extLst>
            </p:cNvPr>
            <p:cNvSpPr/>
            <p:nvPr/>
          </p:nvSpPr>
          <p:spPr>
            <a:xfrm>
              <a:off x="5344510" y="2289837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Isosceles Triangle 7">
              <a:extLst>
                <a:ext uri="{FF2B5EF4-FFF2-40B4-BE49-F238E27FC236}">
                  <a16:creationId xmlns:a16="http://schemas.microsoft.com/office/drawing/2014/main" id="{23065E3E-D17C-2C48-9C8E-864072FB83E8}"/>
                </a:ext>
              </a:extLst>
            </p:cNvPr>
            <p:cNvSpPr/>
            <p:nvPr/>
          </p:nvSpPr>
          <p:spPr>
            <a:xfrm>
              <a:off x="6192543" y="2207882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8">
              <a:extLst>
                <a:ext uri="{FF2B5EF4-FFF2-40B4-BE49-F238E27FC236}">
                  <a16:creationId xmlns:a16="http://schemas.microsoft.com/office/drawing/2014/main" id="{B27ED58C-AFE8-C948-856C-A055B047D0B8}"/>
                </a:ext>
              </a:extLst>
            </p:cNvPr>
            <p:cNvSpPr/>
            <p:nvPr/>
          </p:nvSpPr>
          <p:spPr>
            <a:xfrm>
              <a:off x="6506786" y="2344940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Isosceles Triangle 9">
              <a:extLst>
                <a:ext uri="{FF2B5EF4-FFF2-40B4-BE49-F238E27FC236}">
                  <a16:creationId xmlns:a16="http://schemas.microsoft.com/office/drawing/2014/main" id="{0EC4305A-143C-B94B-94E7-B9673B5815F5}"/>
                </a:ext>
              </a:extLst>
            </p:cNvPr>
            <p:cNvSpPr/>
            <p:nvPr/>
          </p:nvSpPr>
          <p:spPr>
            <a:xfrm>
              <a:off x="6275602" y="261183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Isosceles Triangle 10">
              <a:extLst>
                <a:ext uri="{FF2B5EF4-FFF2-40B4-BE49-F238E27FC236}">
                  <a16:creationId xmlns:a16="http://schemas.microsoft.com/office/drawing/2014/main" id="{CBAC0CEE-3F3B-384F-8056-4224BBB5E271}"/>
                </a:ext>
              </a:extLst>
            </p:cNvPr>
            <p:cNvSpPr/>
            <p:nvPr/>
          </p:nvSpPr>
          <p:spPr>
            <a:xfrm>
              <a:off x="5913177" y="2475415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11">
              <a:extLst>
                <a:ext uri="{FF2B5EF4-FFF2-40B4-BE49-F238E27FC236}">
                  <a16:creationId xmlns:a16="http://schemas.microsoft.com/office/drawing/2014/main" id="{01C033AD-BC78-5F48-AA82-FC53F30B6222}"/>
                </a:ext>
              </a:extLst>
            </p:cNvPr>
            <p:cNvSpPr/>
            <p:nvPr/>
          </p:nvSpPr>
          <p:spPr>
            <a:xfrm>
              <a:off x="6727800" y="2581359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39629A-5958-BF4C-B6A7-681188CED3CD}"/>
                </a:ext>
              </a:extLst>
            </p:cNvPr>
            <p:cNvSpPr/>
            <p:nvPr/>
          </p:nvSpPr>
          <p:spPr>
            <a:xfrm>
              <a:off x="5707117" y="2289194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58C4A3-3B5D-734B-8B80-98FA4CC63591}"/>
                </a:ext>
              </a:extLst>
            </p:cNvPr>
            <p:cNvSpPr/>
            <p:nvPr/>
          </p:nvSpPr>
          <p:spPr>
            <a:xfrm>
              <a:off x="5484460" y="2631998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AC65540-D811-E444-B128-E8F130B257A9}"/>
                </a:ext>
              </a:extLst>
            </p:cNvPr>
            <p:cNvSpPr/>
            <p:nvPr/>
          </p:nvSpPr>
          <p:spPr>
            <a:xfrm>
              <a:off x="5088866" y="2556829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E5112D-1D90-164D-8323-89B59CECABC9}"/>
              </a:ext>
            </a:extLst>
          </p:cNvPr>
          <p:cNvGrpSpPr/>
          <p:nvPr/>
        </p:nvGrpSpPr>
        <p:grpSpPr>
          <a:xfrm>
            <a:off x="4027163" y="3766735"/>
            <a:ext cx="1180879" cy="966952"/>
            <a:chOff x="3947779" y="3316601"/>
            <a:chExt cx="1180879" cy="966952"/>
          </a:xfrm>
        </p:grpSpPr>
        <p:sp>
          <p:nvSpPr>
            <p:cNvPr id="24" name="Rectangle: Rounded Corners 19">
              <a:extLst>
                <a:ext uri="{FF2B5EF4-FFF2-40B4-BE49-F238E27FC236}">
                  <a16:creationId xmlns:a16="http://schemas.microsoft.com/office/drawing/2014/main" id="{61438629-957C-A844-84B1-3DE4F8E920B6}"/>
                </a:ext>
              </a:extLst>
            </p:cNvPr>
            <p:cNvSpPr/>
            <p:nvPr/>
          </p:nvSpPr>
          <p:spPr>
            <a:xfrm>
              <a:off x="3947779" y="3316601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A737256-FCB5-5648-BA8F-BC751B0DA481}"/>
                </a:ext>
              </a:extLst>
            </p:cNvPr>
            <p:cNvSpPr/>
            <p:nvPr/>
          </p:nvSpPr>
          <p:spPr>
            <a:xfrm>
              <a:off x="4386177" y="3766826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Isosceles Triangle 21">
              <a:extLst>
                <a:ext uri="{FF2B5EF4-FFF2-40B4-BE49-F238E27FC236}">
                  <a16:creationId xmlns:a16="http://schemas.microsoft.com/office/drawing/2014/main" id="{EC8B4250-36E8-8E40-B6B4-8557A7CD29AD}"/>
                </a:ext>
              </a:extLst>
            </p:cNvPr>
            <p:cNvSpPr/>
            <p:nvPr/>
          </p:nvSpPr>
          <p:spPr>
            <a:xfrm>
              <a:off x="4232517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Isosceles Triangle 22">
              <a:extLst>
                <a:ext uri="{FF2B5EF4-FFF2-40B4-BE49-F238E27FC236}">
                  <a16:creationId xmlns:a16="http://schemas.microsoft.com/office/drawing/2014/main" id="{112630A2-78A7-6B40-AEF8-8346656F3328}"/>
                </a:ext>
              </a:extLst>
            </p:cNvPr>
            <p:cNvSpPr/>
            <p:nvPr/>
          </p:nvSpPr>
          <p:spPr>
            <a:xfrm>
              <a:off x="4611882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Isosceles Triangle 25">
              <a:extLst>
                <a:ext uri="{FF2B5EF4-FFF2-40B4-BE49-F238E27FC236}">
                  <a16:creationId xmlns:a16="http://schemas.microsoft.com/office/drawing/2014/main" id="{77E79F92-C035-5945-9692-A333412BFC5D}"/>
                </a:ext>
              </a:extLst>
            </p:cNvPr>
            <p:cNvSpPr/>
            <p:nvPr/>
          </p:nvSpPr>
          <p:spPr>
            <a:xfrm>
              <a:off x="4672233" y="3831003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0F3269B-BB9F-9D40-8C9F-E515B40CFBBD}"/>
                </a:ext>
              </a:extLst>
            </p:cNvPr>
            <p:cNvSpPr/>
            <p:nvPr/>
          </p:nvSpPr>
          <p:spPr>
            <a:xfrm>
              <a:off x="4106811" y="388152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B2D678-AD58-2949-853B-06861ECE4390}"/>
              </a:ext>
            </a:extLst>
          </p:cNvPr>
          <p:cNvGrpSpPr/>
          <p:nvPr/>
        </p:nvGrpSpPr>
        <p:grpSpPr>
          <a:xfrm>
            <a:off x="6781022" y="3830591"/>
            <a:ext cx="1180879" cy="966952"/>
            <a:chOff x="7188006" y="3295493"/>
            <a:chExt cx="1180879" cy="96695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E7EFC6A-CF2A-E149-93C1-2806296BD4FB}"/>
                </a:ext>
              </a:extLst>
            </p:cNvPr>
            <p:cNvSpPr/>
            <p:nvPr/>
          </p:nvSpPr>
          <p:spPr>
            <a:xfrm>
              <a:off x="7188006" y="3295493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B4E680-7EF2-CF42-A2D9-7576891271DE}"/>
                </a:ext>
              </a:extLst>
            </p:cNvPr>
            <p:cNvSpPr/>
            <p:nvPr/>
          </p:nvSpPr>
          <p:spPr>
            <a:xfrm>
              <a:off x="7508213" y="387277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Isosceles Triangle 33">
              <a:extLst>
                <a:ext uri="{FF2B5EF4-FFF2-40B4-BE49-F238E27FC236}">
                  <a16:creationId xmlns:a16="http://schemas.microsoft.com/office/drawing/2014/main" id="{2ECD5AA4-B643-BA41-B5F6-1346E8BAE767}"/>
                </a:ext>
              </a:extLst>
            </p:cNvPr>
            <p:cNvSpPr/>
            <p:nvPr/>
          </p:nvSpPr>
          <p:spPr>
            <a:xfrm>
              <a:off x="7710697" y="3461326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Isosceles Triangle 36">
              <a:extLst>
                <a:ext uri="{FF2B5EF4-FFF2-40B4-BE49-F238E27FC236}">
                  <a16:creationId xmlns:a16="http://schemas.microsoft.com/office/drawing/2014/main" id="{E534E0A2-3FB2-094D-B62B-62502AB60DDC}"/>
                </a:ext>
              </a:extLst>
            </p:cNvPr>
            <p:cNvSpPr/>
            <p:nvPr/>
          </p:nvSpPr>
          <p:spPr>
            <a:xfrm>
              <a:off x="7899536" y="380081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035CBC-1A28-2140-B539-78D7EDBA94B7}"/>
                </a:ext>
              </a:extLst>
            </p:cNvPr>
            <p:cNvSpPr/>
            <p:nvPr/>
          </p:nvSpPr>
          <p:spPr>
            <a:xfrm>
              <a:off x="7404728" y="354655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03D86C4-F43A-C844-9BEC-7FB43D01C914}"/>
              </a:ext>
            </a:extLst>
          </p:cNvPr>
          <p:cNvGrpSpPr/>
          <p:nvPr/>
        </p:nvGrpSpPr>
        <p:grpSpPr>
          <a:xfrm>
            <a:off x="6074206" y="5105967"/>
            <a:ext cx="1180879" cy="554447"/>
            <a:chOff x="6047702" y="5370255"/>
            <a:chExt cx="1180879" cy="554447"/>
          </a:xfrm>
        </p:grpSpPr>
        <p:sp>
          <p:nvSpPr>
            <p:cNvPr id="41" name="Rectangle: Rounded Corners 49">
              <a:extLst>
                <a:ext uri="{FF2B5EF4-FFF2-40B4-BE49-F238E27FC236}">
                  <a16:creationId xmlns:a16="http://schemas.microsoft.com/office/drawing/2014/main" id="{EB61DFB1-1C0D-9A43-8B46-2A4F515DF6FC}"/>
                </a:ext>
              </a:extLst>
            </p:cNvPr>
            <p:cNvSpPr/>
            <p:nvPr/>
          </p:nvSpPr>
          <p:spPr>
            <a:xfrm>
              <a:off x="6047702" y="5370255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11F3E23-FD35-6A4C-9AF5-5EDB3B539B02}"/>
                </a:ext>
              </a:extLst>
            </p:cNvPr>
            <p:cNvSpPr/>
            <p:nvPr/>
          </p:nvSpPr>
          <p:spPr>
            <a:xfrm>
              <a:off x="6300843" y="5566375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D4B65B8-D8CC-7043-B089-4F48496EFF09}"/>
                </a:ext>
              </a:extLst>
            </p:cNvPr>
            <p:cNvSpPr/>
            <p:nvPr/>
          </p:nvSpPr>
          <p:spPr>
            <a:xfrm>
              <a:off x="6725337" y="5572734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0C3E709-0F5C-E94E-B20A-F0637A6F9633}"/>
              </a:ext>
            </a:extLst>
          </p:cNvPr>
          <p:cNvGrpSpPr/>
          <p:nvPr/>
        </p:nvGrpSpPr>
        <p:grpSpPr>
          <a:xfrm>
            <a:off x="7425224" y="5128703"/>
            <a:ext cx="1180879" cy="554447"/>
            <a:chOff x="7398720" y="5392991"/>
            <a:chExt cx="1180879" cy="554447"/>
          </a:xfrm>
        </p:grpSpPr>
        <p:sp>
          <p:nvSpPr>
            <p:cNvPr id="43" name="Isosceles Triangle 52">
              <a:extLst>
                <a:ext uri="{FF2B5EF4-FFF2-40B4-BE49-F238E27FC236}">
                  <a16:creationId xmlns:a16="http://schemas.microsoft.com/office/drawing/2014/main" id="{E221DDD8-4E55-EB46-A9E6-4C8475BDF6F6}"/>
                </a:ext>
              </a:extLst>
            </p:cNvPr>
            <p:cNvSpPr/>
            <p:nvPr/>
          </p:nvSpPr>
          <p:spPr>
            <a:xfrm>
              <a:off x="7669019" y="554047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Rectangle: Rounded Corners 50">
              <a:extLst>
                <a:ext uri="{FF2B5EF4-FFF2-40B4-BE49-F238E27FC236}">
                  <a16:creationId xmlns:a16="http://schemas.microsoft.com/office/drawing/2014/main" id="{361D46C8-309B-4842-A101-1446776E041A}"/>
                </a:ext>
              </a:extLst>
            </p:cNvPr>
            <p:cNvSpPr/>
            <p:nvPr/>
          </p:nvSpPr>
          <p:spPr>
            <a:xfrm>
              <a:off x="7398720" y="5392991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Isosceles Triangle 54">
              <a:extLst>
                <a:ext uri="{FF2B5EF4-FFF2-40B4-BE49-F238E27FC236}">
                  <a16:creationId xmlns:a16="http://schemas.microsoft.com/office/drawing/2014/main" id="{9C4D3990-3C88-3A4B-88FE-823FEB557B7A}"/>
                </a:ext>
              </a:extLst>
            </p:cNvPr>
            <p:cNvSpPr/>
            <p:nvPr/>
          </p:nvSpPr>
          <p:spPr>
            <a:xfrm>
              <a:off x="8028974" y="5541535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B028D78-336F-D648-AACB-73FAA5648EEF}"/>
              </a:ext>
            </a:extLst>
          </p:cNvPr>
          <p:cNvCxnSpPr>
            <a:stCxn id="13" idx="2"/>
            <a:endCxn id="24" idx="0"/>
          </p:cNvCxnSpPr>
          <p:nvPr/>
        </p:nvCxnSpPr>
        <p:spPr>
          <a:xfrm flipH="1">
            <a:off x="4617603" y="3350089"/>
            <a:ext cx="1405820" cy="416646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A577A7-30A2-BD47-9A2B-0A15798481D4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>
            <a:off x="6023423" y="3350089"/>
            <a:ext cx="1348039" cy="48050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DA6DB7E-BD45-2342-A5E5-210A351D6544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3843375" y="4733687"/>
            <a:ext cx="774228" cy="363432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018DD32-58DF-614F-80BD-6126280D234E}"/>
              </a:ext>
            </a:extLst>
          </p:cNvPr>
          <p:cNvCxnSpPr>
            <a:cxnSpLocks/>
            <a:stCxn id="24" idx="2"/>
            <a:endCxn id="49" idx="0"/>
          </p:cNvCxnSpPr>
          <p:nvPr/>
        </p:nvCxnSpPr>
        <p:spPr>
          <a:xfrm>
            <a:off x="4617603" y="4733687"/>
            <a:ext cx="570472" cy="380771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741BB58-169B-D743-8D87-F483B2D94F64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 flipH="1">
            <a:off x="6664646" y="4797543"/>
            <a:ext cx="706816" cy="308424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6DB641F-0AF1-124C-BBB2-D682DAEC516F}"/>
              </a:ext>
            </a:extLst>
          </p:cNvPr>
          <p:cNvCxnSpPr>
            <a:cxnSpLocks/>
            <a:stCxn id="31" idx="2"/>
            <a:endCxn id="45" idx="0"/>
          </p:cNvCxnSpPr>
          <p:nvPr/>
        </p:nvCxnSpPr>
        <p:spPr>
          <a:xfrm>
            <a:off x="7371462" y="4797543"/>
            <a:ext cx="644202" cy="331160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CEE1950-E5E5-5549-A803-EDBE1D96801B}"/>
              </a:ext>
            </a:extLst>
          </p:cNvPr>
          <p:cNvGrpSpPr/>
          <p:nvPr/>
        </p:nvGrpSpPr>
        <p:grpSpPr>
          <a:xfrm>
            <a:off x="4582540" y="5114458"/>
            <a:ext cx="1211070" cy="560740"/>
            <a:chOff x="4556036" y="5378746"/>
            <a:chExt cx="1211070" cy="56074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12DC739-A097-4E4C-9A4A-11E9698019F9}"/>
                </a:ext>
              </a:extLst>
            </p:cNvPr>
            <p:cNvSpPr/>
            <p:nvPr/>
          </p:nvSpPr>
          <p:spPr>
            <a:xfrm>
              <a:off x="4556036" y="5378746"/>
              <a:ext cx="1211070" cy="560740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Isosceles Triangle 45">
              <a:extLst>
                <a:ext uri="{FF2B5EF4-FFF2-40B4-BE49-F238E27FC236}">
                  <a16:creationId xmlns:a16="http://schemas.microsoft.com/office/drawing/2014/main" id="{200C8D4E-3200-CD41-9A02-958EB1F3323E}"/>
                </a:ext>
              </a:extLst>
            </p:cNvPr>
            <p:cNvSpPr/>
            <p:nvPr/>
          </p:nvSpPr>
          <p:spPr>
            <a:xfrm>
              <a:off x="4736556" y="5542254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Isosceles Triangle 44">
              <a:extLst>
                <a:ext uri="{FF2B5EF4-FFF2-40B4-BE49-F238E27FC236}">
                  <a16:creationId xmlns:a16="http://schemas.microsoft.com/office/drawing/2014/main" id="{9BA52DD3-C6CD-534F-80ED-1E06725F0C23}"/>
                </a:ext>
              </a:extLst>
            </p:cNvPr>
            <p:cNvSpPr/>
            <p:nvPr/>
          </p:nvSpPr>
          <p:spPr>
            <a:xfrm>
              <a:off x="5055747" y="5542254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Isosceles Triangle 46">
              <a:extLst>
                <a:ext uri="{FF2B5EF4-FFF2-40B4-BE49-F238E27FC236}">
                  <a16:creationId xmlns:a16="http://schemas.microsoft.com/office/drawing/2014/main" id="{0199088B-F224-DA43-8457-195703A6B527}"/>
                </a:ext>
              </a:extLst>
            </p:cNvPr>
            <p:cNvSpPr/>
            <p:nvPr/>
          </p:nvSpPr>
          <p:spPr>
            <a:xfrm>
              <a:off x="5374938" y="5542254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40E26F-81E8-4644-B2FA-493BADB55991}"/>
              </a:ext>
            </a:extLst>
          </p:cNvPr>
          <p:cNvGrpSpPr/>
          <p:nvPr/>
        </p:nvGrpSpPr>
        <p:grpSpPr>
          <a:xfrm>
            <a:off x="3252935" y="5097119"/>
            <a:ext cx="1180879" cy="554447"/>
            <a:chOff x="3226431" y="5361407"/>
            <a:chExt cx="1180879" cy="554447"/>
          </a:xfrm>
        </p:grpSpPr>
        <p:sp>
          <p:nvSpPr>
            <p:cNvPr id="37" name="Rectangle: Rounded Corners 42">
              <a:extLst>
                <a:ext uri="{FF2B5EF4-FFF2-40B4-BE49-F238E27FC236}">
                  <a16:creationId xmlns:a16="http://schemas.microsoft.com/office/drawing/2014/main" id="{F297D25B-D2DE-0440-8D16-2B06C8AF6F65}"/>
                </a:ext>
              </a:extLst>
            </p:cNvPr>
            <p:cNvSpPr/>
            <p:nvPr/>
          </p:nvSpPr>
          <p:spPr>
            <a:xfrm>
              <a:off x="3226431" y="5361407"/>
              <a:ext cx="1180879" cy="55444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ED28F9-09CB-0A4A-B676-CE16EBF8FE99}"/>
                </a:ext>
              </a:extLst>
            </p:cNvPr>
            <p:cNvSpPr/>
            <p:nvPr/>
          </p:nvSpPr>
          <p:spPr>
            <a:xfrm>
              <a:off x="3528394" y="5547398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F650B1A-2D18-8A43-9F62-DD3CE19D3CDD}"/>
                </a:ext>
              </a:extLst>
            </p:cNvPr>
            <p:cNvSpPr/>
            <p:nvPr/>
          </p:nvSpPr>
          <p:spPr>
            <a:xfrm>
              <a:off x="3894470" y="5547398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A66468B-75CB-094B-B015-15557DF74EBD}"/>
              </a:ext>
            </a:extLst>
          </p:cNvPr>
          <p:cNvSpPr txBox="1"/>
          <p:nvPr/>
        </p:nvSpPr>
        <p:spPr>
          <a:xfrm>
            <a:off x="4962516" y="6102440"/>
            <a:ext cx="2266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Karla" pitchFamily="2" charset="0"/>
              </a:rPr>
              <a:t>Pure leaf Nodes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207706C-8426-C449-BC88-C08C96A93711}"/>
              </a:ext>
            </a:extLst>
          </p:cNvPr>
          <p:cNvCxnSpPr>
            <a:cxnSpLocks/>
            <a:stCxn id="52" idx="0"/>
            <a:endCxn id="41" idx="2"/>
          </p:cNvCxnSpPr>
          <p:nvPr/>
        </p:nvCxnSpPr>
        <p:spPr>
          <a:xfrm flipV="1">
            <a:off x="6096000" y="5660414"/>
            <a:ext cx="568646" cy="442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530C744-B916-244B-A6FD-2AF3565C49B6}"/>
              </a:ext>
            </a:extLst>
          </p:cNvPr>
          <p:cNvCxnSpPr>
            <a:cxnSpLocks/>
            <a:stCxn id="52" idx="0"/>
            <a:endCxn id="45" idx="2"/>
          </p:cNvCxnSpPr>
          <p:nvPr/>
        </p:nvCxnSpPr>
        <p:spPr>
          <a:xfrm flipV="1">
            <a:off x="6096000" y="5683150"/>
            <a:ext cx="1919664" cy="419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6ADBEF-9F18-5A4B-A509-1D5A2719003B}"/>
              </a:ext>
            </a:extLst>
          </p:cNvPr>
          <p:cNvCxnSpPr>
            <a:cxnSpLocks/>
            <a:stCxn id="52" idx="0"/>
            <a:endCxn id="49" idx="2"/>
          </p:cNvCxnSpPr>
          <p:nvPr/>
        </p:nvCxnSpPr>
        <p:spPr>
          <a:xfrm flipH="1" flipV="1">
            <a:off x="5188075" y="5675198"/>
            <a:ext cx="907925" cy="427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AB7BE23-D971-2243-8443-1C082D6A82D3}"/>
              </a:ext>
            </a:extLst>
          </p:cNvPr>
          <p:cNvCxnSpPr>
            <a:cxnSpLocks/>
            <a:stCxn id="52" idx="0"/>
            <a:endCxn id="37" idx="2"/>
          </p:cNvCxnSpPr>
          <p:nvPr/>
        </p:nvCxnSpPr>
        <p:spPr>
          <a:xfrm flipH="1" flipV="1">
            <a:off x="3843375" y="5651566"/>
            <a:ext cx="2252625" cy="450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141190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200" dirty="0">
                <a:solidFill>
                  <a:schemeClr val="bg1"/>
                </a:solidFill>
              </a:rPr>
              <a:t>Other common simple stopping conditions are: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Don’t split a region if the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number of instances in any of the sub-regions will fall below pre-defined threshold 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200" i="1" dirty="0">
                <a:solidFill>
                  <a:schemeClr val="bg1"/>
                </a:solidFill>
                <a:latin typeface="Karla" pitchFamily="2" charset="77"/>
                <a:cs typeface="Courier New" panose="02070309020205020404" pitchFamily="49" charset="0"/>
              </a:rPr>
              <a:t>.</a:t>
            </a:r>
            <a:endParaRPr lang="en-US" sz="2200" dirty="0">
              <a:solidFill>
                <a:schemeClr val="bg1"/>
              </a:solidFill>
              <a:latin typeface="Karla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C59ABA-CA00-D94B-AF0B-4CECC0AA9251}"/>
              </a:ext>
            </a:extLst>
          </p:cNvPr>
          <p:cNvGrpSpPr/>
          <p:nvPr/>
        </p:nvGrpSpPr>
        <p:grpSpPr>
          <a:xfrm>
            <a:off x="6882090" y="3172776"/>
            <a:ext cx="2196661" cy="873889"/>
            <a:chOff x="4929352" y="2141892"/>
            <a:chExt cx="2196661" cy="873889"/>
          </a:xfrm>
        </p:grpSpPr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A93E795F-4874-374C-9525-B6395B6D4082}"/>
                </a:ext>
              </a:extLst>
            </p:cNvPr>
            <p:cNvSpPr/>
            <p:nvPr/>
          </p:nvSpPr>
          <p:spPr>
            <a:xfrm>
              <a:off x="4929352" y="2141892"/>
              <a:ext cx="2196661" cy="873889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637F02-D426-A047-8FA1-DB2B8ACD1189}"/>
                </a:ext>
              </a:extLst>
            </p:cNvPr>
            <p:cNvSpPr/>
            <p:nvPr/>
          </p:nvSpPr>
          <p:spPr>
            <a:xfrm>
              <a:off x="5344510" y="2289837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Isosceles Triangle 7">
              <a:extLst>
                <a:ext uri="{FF2B5EF4-FFF2-40B4-BE49-F238E27FC236}">
                  <a16:creationId xmlns:a16="http://schemas.microsoft.com/office/drawing/2014/main" id="{83838318-B0E4-C94D-AB84-DF43A6D553A2}"/>
                </a:ext>
              </a:extLst>
            </p:cNvPr>
            <p:cNvSpPr/>
            <p:nvPr/>
          </p:nvSpPr>
          <p:spPr>
            <a:xfrm>
              <a:off x="6192543" y="2207882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Isosceles Triangle 8">
              <a:extLst>
                <a:ext uri="{FF2B5EF4-FFF2-40B4-BE49-F238E27FC236}">
                  <a16:creationId xmlns:a16="http://schemas.microsoft.com/office/drawing/2014/main" id="{F7F2EBD6-437A-DA4D-9FFF-6C948819406F}"/>
                </a:ext>
              </a:extLst>
            </p:cNvPr>
            <p:cNvSpPr/>
            <p:nvPr/>
          </p:nvSpPr>
          <p:spPr>
            <a:xfrm>
              <a:off x="6506786" y="2344940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Isosceles Triangle 9">
              <a:extLst>
                <a:ext uri="{FF2B5EF4-FFF2-40B4-BE49-F238E27FC236}">
                  <a16:creationId xmlns:a16="http://schemas.microsoft.com/office/drawing/2014/main" id="{43CD8093-922D-7046-8E7A-64F3ECE4BD9E}"/>
                </a:ext>
              </a:extLst>
            </p:cNvPr>
            <p:cNvSpPr/>
            <p:nvPr/>
          </p:nvSpPr>
          <p:spPr>
            <a:xfrm>
              <a:off x="6275602" y="261183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Isosceles Triangle 10">
              <a:extLst>
                <a:ext uri="{FF2B5EF4-FFF2-40B4-BE49-F238E27FC236}">
                  <a16:creationId xmlns:a16="http://schemas.microsoft.com/office/drawing/2014/main" id="{69C039D8-4540-414A-BF28-8F2E63605D11}"/>
                </a:ext>
              </a:extLst>
            </p:cNvPr>
            <p:cNvSpPr/>
            <p:nvPr/>
          </p:nvSpPr>
          <p:spPr>
            <a:xfrm>
              <a:off x="5913177" y="2475415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Isosceles Triangle 11">
              <a:extLst>
                <a:ext uri="{FF2B5EF4-FFF2-40B4-BE49-F238E27FC236}">
                  <a16:creationId xmlns:a16="http://schemas.microsoft.com/office/drawing/2014/main" id="{94958C27-9BBA-C54B-8283-51A07C6E4A7F}"/>
                </a:ext>
              </a:extLst>
            </p:cNvPr>
            <p:cNvSpPr/>
            <p:nvPr/>
          </p:nvSpPr>
          <p:spPr>
            <a:xfrm>
              <a:off x="6727800" y="2581359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E39570-8607-FF43-A573-9A1088A7392D}"/>
                </a:ext>
              </a:extLst>
            </p:cNvPr>
            <p:cNvSpPr/>
            <p:nvPr/>
          </p:nvSpPr>
          <p:spPr>
            <a:xfrm>
              <a:off x="5707117" y="2289194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D8D5EE-3426-A84F-BF58-3F0EBEE2BC4F}"/>
                </a:ext>
              </a:extLst>
            </p:cNvPr>
            <p:cNvSpPr/>
            <p:nvPr/>
          </p:nvSpPr>
          <p:spPr>
            <a:xfrm>
              <a:off x="5484460" y="2631998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2B31D0-240C-D847-B906-435DCDF44FD6}"/>
                </a:ext>
              </a:extLst>
            </p:cNvPr>
            <p:cNvSpPr/>
            <p:nvPr/>
          </p:nvSpPr>
          <p:spPr>
            <a:xfrm>
              <a:off x="5088866" y="2556829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96C223-627B-854E-83B4-61C6444A525B}"/>
              </a:ext>
            </a:extLst>
          </p:cNvPr>
          <p:cNvGrpSpPr/>
          <p:nvPr/>
        </p:nvGrpSpPr>
        <p:grpSpPr>
          <a:xfrm>
            <a:off x="6468520" y="4730513"/>
            <a:ext cx="1180879" cy="966952"/>
            <a:chOff x="3947779" y="3316601"/>
            <a:chExt cx="1180879" cy="966952"/>
          </a:xfrm>
        </p:grpSpPr>
        <p:sp>
          <p:nvSpPr>
            <p:cNvPr id="16" name="Rectangle: Rounded Corners 19">
              <a:extLst>
                <a:ext uri="{FF2B5EF4-FFF2-40B4-BE49-F238E27FC236}">
                  <a16:creationId xmlns:a16="http://schemas.microsoft.com/office/drawing/2014/main" id="{5A93FC42-4B8F-9F47-8B67-8CA49A1F4C71}"/>
                </a:ext>
              </a:extLst>
            </p:cNvPr>
            <p:cNvSpPr/>
            <p:nvPr/>
          </p:nvSpPr>
          <p:spPr>
            <a:xfrm>
              <a:off x="3947779" y="3316601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9F5D96-C189-2B48-BACF-E83D5B0EC6F4}"/>
                </a:ext>
              </a:extLst>
            </p:cNvPr>
            <p:cNvSpPr/>
            <p:nvPr/>
          </p:nvSpPr>
          <p:spPr>
            <a:xfrm>
              <a:off x="4386177" y="3766826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Isosceles Triangle 21">
              <a:extLst>
                <a:ext uri="{FF2B5EF4-FFF2-40B4-BE49-F238E27FC236}">
                  <a16:creationId xmlns:a16="http://schemas.microsoft.com/office/drawing/2014/main" id="{4EC501BA-D907-064A-B0EA-04E78BE052D8}"/>
                </a:ext>
              </a:extLst>
            </p:cNvPr>
            <p:cNvSpPr/>
            <p:nvPr/>
          </p:nvSpPr>
          <p:spPr>
            <a:xfrm>
              <a:off x="4232517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22">
              <a:extLst>
                <a:ext uri="{FF2B5EF4-FFF2-40B4-BE49-F238E27FC236}">
                  <a16:creationId xmlns:a16="http://schemas.microsoft.com/office/drawing/2014/main" id="{411C8314-03D1-E348-8E2D-1EABD452C872}"/>
                </a:ext>
              </a:extLst>
            </p:cNvPr>
            <p:cNvSpPr/>
            <p:nvPr/>
          </p:nvSpPr>
          <p:spPr>
            <a:xfrm>
              <a:off x="4611882" y="3498968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Isosceles Triangle 25">
              <a:extLst>
                <a:ext uri="{FF2B5EF4-FFF2-40B4-BE49-F238E27FC236}">
                  <a16:creationId xmlns:a16="http://schemas.microsoft.com/office/drawing/2014/main" id="{D315A4BC-CA90-5847-BDE4-BFC8BEBD7CA1}"/>
                </a:ext>
              </a:extLst>
            </p:cNvPr>
            <p:cNvSpPr/>
            <p:nvPr/>
          </p:nvSpPr>
          <p:spPr>
            <a:xfrm>
              <a:off x="4672233" y="3831003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412D01-65A5-C14E-95C0-A15D89916862}"/>
                </a:ext>
              </a:extLst>
            </p:cNvPr>
            <p:cNvSpPr/>
            <p:nvPr/>
          </p:nvSpPr>
          <p:spPr>
            <a:xfrm>
              <a:off x="4106811" y="388152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E7D133-33BC-AC4D-AEAC-7242F33C6EEB}"/>
              </a:ext>
            </a:extLst>
          </p:cNvPr>
          <p:cNvGrpSpPr/>
          <p:nvPr/>
        </p:nvGrpSpPr>
        <p:grpSpPr>
          <a:xfrm>
            <a:off x="8335889" y="4730513"/>
            <a:ext cx="1180879" cy="966952"/>
            <a:chOff x="7188006" y="3295493"/>
            <a:chExt cx="1180879" cy="966952"/>
          </a:xfrm>
        </p:grpSpPr>
        <p:sp>
          <p:nvSpPr>
            <p:cNvPr id="23" name="Rectangle: Rounded Corners 30">
              <a:extLst>
                <a:ext uri="{FF2B5EF4-FFF2-40B4-BE49-F238E27FC236}">
                  <a16:creationId xmlns:a16="http://schemas.microsoft.com/office/drawing/2014/main" id="{15A2DA9A-74C0-2947-BF0D-662687D3C329}"/>
                </a:ext>
              </a:extLst>
            </p:cNvPr>
            <p:cNvSpPr/>
            <p:nvPr/>
          </p:nvSpPr>
          <p:spPr>
            <a:xfrm>
              <a:off x="7188006" y="3295493"/>
              <a:ext cx="1180879" cy="966952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60C0A1C-BC2D-364F-957C-1C0EA0AE82E3}"/>
                </a:ext>
              </a:extLst>
            </p:cNvPr>
            <p:cNvSpPr/>
            <p:nvPr/>
          </p:nvSpPr>
          <p:spPr>
            <a:xfrm>
              <a:off x="7508213" y="387277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Isosceles Triangle 33">
              <a:extLst>
                <a:ext uri="{FF2B5EF4-FFF2-40B4-BE49-F238E27FC236}">
                  <a16:creationId xmlns:a16="http://schemas.microsoft.com/office/drawing/2014/main" id="{9C4F7048-9BA1-5748-914E-E214D9974D99}"/>
                </a:ext>
              </a:extLst>
            </p:cNvPr>
            <p:cNvSpPr/>
            <p:nvPr/>
          </p:nvSpPr>
          <p:spPr>
            <a:xfrm>
              <a:off x="7710697" y="3461326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Isosceles Triangle 36">
              <a:extLst>
                <a:ext uri="{FF2B5EF4-FFF2-40B4-BE49-F238E27FC236}">
                  <a16:creationId xmlns:a16="http://schemas.microsoft.com/office/drawing/2014/main" id="{6FCE624F-82FF-1741-9FC5-38D612642763}"/>
                </a:ext>
              </a:extLst>
            </p:cNvPr>
            <p:cNvSpPr/>
            <p:nvPr/>
          </p:nvSpPr>
          <p:spPr>
            <a:xfrm>
              <a:off x="7899536" y="3800811"/>
              <a:ext cx="245791" cy="211889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A1777FD-C326-4E4E-B4E0-D391CB00E53A}"/>
                </a:ext>
              </a:extLst>
            </p:cNvPr>
            <p:cNvSpPr/>
            <p:nvPr/>
          </p:nvSpPr>
          <p:spPr>
            <a:xfrm>
              <a:off x="7404728" y="3546550"/>
              <a:ext cx="189187" cy="2118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7" name="max_depth">
            <a:extLst>
              <a:ext uri="{FF2B5EF4-FFF2-40B4-BE49-F238E27FC236}">
                <a16:creationId xmlns:a16="http://schemas.microsoft.com/office/drawing/2014/main" id="{FAAC7FA6-1B6F-024A-AEE7-D2955D412AA9}"/>
              </a:ext>
            </a:extLst>
          </p:cNvPr>
          <p:cNvSpPr txBox="1"/>
          <p:nvPr/>
        </p:nvSpPr>
        <p:spPr>
          <a:xfrm>
            <a:off x="1866671" y="4173146"/>
            <a:ext cx="3567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D63E733-F513-1D42-8BE8-87BE7826D5F6}"/>
              </a:ext>
            </a:extLst>
          </p:cNvPr>
          <p:cNvCxnSpPr>
            <a:stCxn id="5" idx="2"/>
            <a:endCxn id="16" idx="0"/>
          </p:cNvCxnSpPr>
          <p:nvPr/>
        </p:nvCxnSpPr>
        <p:spPr>
          <a:xfrm flipH="1">
            <a:off x="7058960" y="4046665"/>
            <a:ext cx="921461" cy="683848"/>
          </a:xfrm>
          <a:prstGeom prst="straightConnector1">
            <a:avLst/>
          </a:prstGeom>
          <a:ln w="12700">
            <a:solidFill>
              <a:schemeClr val="bg1"/>
            </a:solidFill>
            <a:bevel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F58E28-E03B-1044-BDDF-1409D0C2BF9F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>
          <a:xfrm>
            <a:off x="7980421" y="4046665"/>
            <a:ext cx="945908" cy="683848"/>
          </a:xfrm>
          <a:prstGeom prst="straightConnector1">
            <a:avLst/>
          </a:prstGeom>
          <a:ln w="12700">
            <a:solidFill>
              <a:schemeClr val="bg1"/>
            </a:solidFill>
            <a:bevel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2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F44C-6131-DB8D-FF16-D2E6C7B5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084F-A6FC-BAA4-4DA6-DFF9A857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Classification Boundaries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Decision Boundaries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are defined where the probabilities of being in class 1 and class 0 are equal, i.e.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9478C-FE3A-2515-EB7B-6187308C3A36}"/>
                  </a:ext>
                </a:extLst>
              </p:cNvPr>
              <p:cNvSpPr txBox="1"/>
              <p:nvPr/>
            </p:nvSpPr>
            <p:spPr>
              <a:xfrm>
                <a:off x="2609850" y="2676882"/>
                <a:ext cx="6103620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23875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9478C-FE3A-2515-EB7B-6187308C3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50" y="2676882"/>
                <a:ext cx="6103620" cy="6924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3FE59F2-49AA-EFA2-04C8-FB447D79BBEC}"/>
              </a:ext>
            </a:extLst>
          </p:cNvPr>
          <p:cNvSpPr/>
          <p:nvPr/>
        </p:nvSpPr>
        <p:spPr>
          <a:xfrm>
            <a:off x="6096000" y="2592729"/>
            <a:ext cx="2214623" cy="5671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72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B9828D9-7861-3948-B4FE-6EE864F4128A}"/>
              </a:ext>
            </a:extLst>
          </p:cNvPr>
          <p:cNvGrpSpPr/>
          <p:nvPr/>
        </p:nvGrpSpPr>
        <p:grpSpPr>
          <a:xfrm>
            <a:off x="6285734" y="2650589"/>
            <a:ext cx="4510522" cy="2847567"/>
            <a:chOff x="6285734" y="2650589"/>
            <a:chExt cx="4510522" cy="2847567"/>
          </a:xfrm>
        </p:grpSpPr>
        <p:grpSp>
          <p:nvGrpSpPr>
            <p:cNvPr id="48" name="Group 47!!">
              <a:extLst>
                <a:ext uri="{FF2B5EF4-FFF2-40B4-BE49-F238E27FC236}">
                  <a16:creationId xmlns:a16="http://schemas.microsoft.com/office/drawing/2014/main" id="{CF346179-0216-1B4A-A583-9707AB6CDD8D}"/>
                </a:ext>
              </a:extLst>
            </p:cNvPr>
            <p:cNvGrpSpPr/>
            <p:nvPr/>
          </p:nvGrpSpPr>
          <p:grpSpPr>
            <a:xfrm>
              <a:off x="6285734" y="2650589"/>
              <a:ext cx="4510522" cy="2847567"/>
              <a:chOff x="3480431" y="3311988"/>
              <a:chExt cx="4708966" cy="319899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A9AE59D-A316-FE48-8E5C-02E0DD27E52F}"/>
                  </a:ext>
                </a:extLst>
              </p:cNvPr>
              <p:cNvGrpSpPr/>
              <p:nvPr/>
            </p:nvGrpSpPr>
            <p:grpSpPr>
              <a:xfrm>
                <a:off x="5152588" y="3311988"/>
                <a:ext cx="2196661" cy="873889"/>
                <a:chOff x="4929352" y="2141892"/>
                <a:chExt cx="2196661" cy="873889"/>
              </a:xfrm>
            </p:grpSpPr>
            <p:sp>
              <p:nvSpPr>
                <p:cNvPr id="5" name="Rectangle: Rounded Corners 3">
                  <a:extLst>
                    <a:ext uri="{FF2B5EF4-FFF2-40B4-BE49-F238E27FC236}">
                      <a16:creationId xmlns:a16="http://schemas.microsoft.com/office/drawing/2014/main" id="{62C98534-3233-DF44-B34E-BE0F3F04FEE8}"/>
                    </a:ext>
                  </a:extLst>
                </p:cNvPr>
                <p:cNvSpPr/>
                <p:nvPr/>
              </p:nvSpPr>
              <p:spPr>
                <a:xfrm>
                  <a:off x="4929352" y="2141892"/>
                  <a:ext cx="2196661" cy="873889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C84C557B-6720-7D40-9504-EEAA7A275ECE}"/>
                    </a:ext>
                  </a:extLst>
                </p:cNvPr>
                <p:cNvSpPr/>
                <p:nvPr/>
              </p:nvSpPr>
              <p:spPr>
                <a:xfrm>
                  <a:off x="5344510" y="2289837"/>
                  <a:ext cx="189187" cy="21188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" name="Isosceles Triangle 7">
                  <a:extLst>
                    <a:ext uri="{FF2B5EF4-FFF2-40B4-BE49-F238E27FC236}">
                      <a16:creationId xmlns:a16="http://schemas.microsoft.com/office/drawing/2014/main" id="{FECA4810-1F91-AC46-A832-2D6E04A138F3}"/>
                    </a:ext>
                  </a:extLst>
                </p:cNvPr>
                <p:cNvSpPr/>
                <p:nvPr/>
              </p:nvSpPr>
              <p:spPr>
                <a:xfrm>
                  <a:off x="6192543" y="2207882"/>
                  <a:ext cx="245791" cy="211889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" name="Isosceles Triangle 8">
                  <a:extLst>
                    <a:ext uri="{FF2B5EF4-FFF2-40B4-BE49-F238E27FC236}">
                      <a16:creationId xmlns:a16="http://schemas.microsoft.com/office/drawing/2014/main" id="{F73D3297-C82E-844A-9369-5B50E7FA4C25}"/>
                    </a:ext>
                  </a:extLst>
                </p:cNvPr>
                <p:cNvSpPr/>
                <p:nvPr/>
              </p:nvSpPr>
              <p:spPr>
                <a:xfrm>
                  <a:off x="6506786" y="2344940"/>
                  <a:ext cx="245791" cy="211889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" name="Isosceles Triangle 9">
                  <a:extLst>
                    <a:ext uri="{FF2B5EF4-FFF2-40B4-BE49-F238E27FC236}">
                      <a16:creationId xmlns:a16="http://schemas.microsoft.com/office/drawing/2014/main" id="{0A3DAF6A-194A-4147-B62B-7914BF79C140}"/>
                    </a:ext>
                  </a:extLst>
                </p:cNvPr>
                <p:cNvSpPr/>
                <p:nvPr/>
              </p:nvSpPr>
              <p:spPr>
                <a:xfrm>
                  <a:off x="6275602" y="2611831"/>
                  <a:ext cx="245791" cy="211889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Isosceles Triangle 10">
                  <a:extLst>
                    <a:ext uri="{FF2B5EF4-FFF2-40B4-BE49-F238E27FC236}">
                      <a16:creationId xmlns:a16="http://schemas.microsoft.com/office/drawing/2014/main" id="{C8DE9A79-7F10-CF4F-84EF-93D9EDBAB42B}"/>
                    </a:ext>
                  </a:extLst>
                </p:cNvPr>
                <p:cNvSpPr/>
                <p:nvPr/>
              </p:nvSpPr>
              <p:spPr>
                <a:xfrm>
                  <a:off x="5913177" y="2475415"/>
                  <a:ext cx="245791" cy="211889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Isosceles Triangle 11">
                  <a:extLst>
                    <a:ext uri="{FF2B5EF4-FFF2-40B4-BE49-F238E27FC236}">
                      <a16:creationId xmlns:a16="http://schemas.microsoft.com/office/drawing/2014/main" id="{17D989D2-8ED1-E446-A3F1-F6D03FFBBA25}"/>
                    </a:ext>
                  </a:extLst>
                </p:cNvPr>
                <p:cNvSpPr/>
                <p:nvPr/>
              </p:nvSpPr>
              <p:spPr>
                <a:xfrm>
                  <a:off x="6727800" y="2581359"/>
                  <a:ext cx="245791" cy="211889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2CED141-DD4A-034D-9FF8-9964756419F2}"/>
                    </a:ext>
                  </a:extLst>
                </p:cNvPr>
                <p:cNvSpPr/>
                <p:nvPr/>
              </p:nvSpPr>
              <p:spPr>
                <a:xfrm>
                  <a:off x="5707117" y="2289194"/>
                  <a:ext cx="189187" cy="21188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6E4D86B-9AA2-9146-8CF9-A2557F5C34EE}"/>
                    </a:ext>
                  </a:extLst>
                </p:cNvPr>
                <p:cNvSpPr/>
                <p:nvPr/>
              </p:nvSpPr>
              <p:spPr>
                <a:xfrm>
                  <a:off x="5484460" y="2631998"/>
                  <a:ext cx="189187" cy="21188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16F39EC8-145F-734A-A2B0-C61E8A339046}"/>
                    </a:ext>
                  </a:extLst>
                </p:cNvPr>
                <p:cNvSpPr/>
                <p:nvPr/>
              </p:nvSpPr>
              <p:spPr>
                <a:xfrm>
                  <a:off x="5088866" y="2556829"/>
                  <a:ext cx="189187" cy="21188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5B76765-ECB0-FF4C-B01C-BB7473CCD13C}"/>
                  </a:ext>
                </a:extLst>
              </p:cNvPr>
              <p:cNvGrpSpPr/>
              <p:nvPr/>
            </p:nvGrpSpPr>
            <p:grpSpPr>
              <a:xfrm>
                <a:off x="4254659" y="4602523"/>
                <a:ext cx="1180879" cy="966952"/>
                <a:chOff x="3947779" y="3316601"/>
                <a:chExt cx="1180879" cy="966952"/>
              </a:xfrm>
            </p:grpSpPr>
            <p:sp>
              <p:nvSpPr>
                <p:cNvPr id="16" name="Rectangle: Rounded Corners 19">
                  <a:extLst>
                    <a:ext uri="{FF2B5EF4-FFF2-40B4-BE49-F238E27FC236}">
                      <a16:creationId xmlns:a16="http://schemas.microsoft.com/office/drawing/2014/main" id="{F2F252AE-5B94-1F48-AB6E-C5343D1D2FD9}"/>
                    </a:ext>
                  </a:extLst>
                </p:cNvPr>
                <p:cNvSpPr/>
                <p:nvPr/>
              </p:nvSpPr>
              <p:spPr>
                <a:xfrm>
                  <a:off x="3947779" y="3316601"/>
                  <a:ext cx="1180879" cy="966952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DA303A8-6F9A-D040-84DF-93A9D2F77991}"/>
                    </a:ext>
                  </a:extLst>
                </p:cNvPr>
                <p:cNvSpPr/>
                <p:nvPr/>
              </p:nvSpPr>
              <p:spPr>
                <a:xfrm>
                  <a:off x="4386177" y="3766826"/>
                  <a:ext cx="189187" cy="21188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Isosceles Triangle 21">
                  <a:extLst>
                    <a:ext uri="{FF2B5EF4-FFF2-40B4-BE49-F238E27FC236}">
                      <a16:creationId xmlns:a16="http://schemas.microsoft.com/office/drawing/2014/main" id="{B0FE84A5-085A-A345-A197-BC1098B22563}"/>
                    </a:ext>
                  </a:extLst>
                </p:cNvPr>
                <p:cNvSpPr/>
                <p:nvPr/>
              </p:nvSpPr>
              <p:spPr>
                <a:xfrm>
                  <a:off x="4232517" y="3498968"/>
                  <a:ext cx="245791" cy="211889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Isosceles Triangle 22">
                  <a:extLst>
                    <a:ext uri="{FF2B5EF4-FFF2-40B4-BE49-F238E27FC236}">
                      <a16:creationId xmlns:a16="http://schemas.microsoft.com/office/drawing/2014/main" id="{FD730CBC-01C7-3C41-B3DF-CF20596A5866}"/>
                    </a:ext>
                  </a:extLst>
                </p:cNvPr>
                <p:cNvSpPr/>
                <p:nvPr/>
              </p:nvSpPr>
              <p:spPr>
                <a:xfrm>
                  <a:off x="4611882" y="3498968"/>
                  <a:ext cx="245791" cy="211889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Isosceles Triangle 25">
                  <a:extLst>
                    <a:ext uri="{FF2B5EF4-FFF2-40B4-BE49-F238E27FC236}">
                      <a16:creationId xmlns:a16="http://schemas.microsoft.com/office/drawing/2014/main" id="{757EBCA3-5E1F-7944-B5B0-FB97C3C1D54C}"/>
                    </a:ext>
                  </a:extLst>
                </p:cNvPr>
                <p:cNvSpPr/>
                <p:nvPr/>
              </p:nvSpPr>
              <p:spPr>
                <a:xfrm>
                  <a:off x="4672233" y="3831003"/>
                  <a:ext cx="245791" cy="211889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9107540-E91F-A54D-8E98-7B88A9A8D4C7}"/>
                    </a:ext>
                  </a:extLst>
                </p:cNvPr>
                <p:cNvSpPr/>
                <p:nvPr/>
              </p:nvSpPr>
              <p:spPr>
                <a:xfrm>
                  <a:off x="4106811" y="3881520"/>
                  <a:ext cx="189187" cy="21188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F1BF800-E8C7-B849-8372-EA42E8400B89}"/>
                  </a:ext>
                </a:extLst>
              </p:cNvPr>
              <p:cNvGrpSpPr/>
              <p:nvPr/>
            </p:nvGrpSpPr>
            <p:grpSpPr>
              <a:xfrm>
                <a:off x="7008518" y="4666379"/>
                <a:ext cx="1180879" cy="966952"/>
                <a:chOff x="7188006" y="3295493"/>
                <a:chExt cx="1180879" cy="966952"/>
              </a:xfrm>
            </p:grpSpPr>
            <p:sp>
              <p:nvSpPr>
                <p:cNvPr id="23" name="Rectangle: Rounded Corners 30">
                  <a:extLst>
                    <a:ext uri="{FF2B5EF4-FFF2-40B4-BE49-F238E27FC236}">
                      <a16:creationId xmlns:a16="http://schemas.microsoft.com/office/drawing/2014/main" id="{ACBBE81C-9553-5645-9FA2-18E7B63E1553}"/>
                    </a:ext>
                  </a:extLst>
                </p:cNvPr>
                <p:cNvSpPr/>
                <p:nvPr/>
              </p:nvSpPr>
              <p:spPr>
                <a:xfrm>
                  <a:off x="7188006" y="3295493"/>
                  <a:ext cx="1180879" cy="966952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239E837-AC12-C442-A408-1D719A0FE39F}"/>
                    </a:ext>
                  </a:extLst>
                </p:cNvPr>
                <p:cNvSpPr/>
                <p:nvPr/>
              </p:nvSpPr>
              <p:spPr>
                <a:xfrm>
                  <a:off x="7508213" y="3872770"/>
                  <a:ext cx="189187" cy="21188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Isosceles Triangle 33">
                  <a:extLst>
                    <a:ext uri="{FF2B5EF4-FFF2-40B4-BE49-F238E27FC236}">
                      <a16:creationId xmlns:a16="http://schemas.microsoft.com/office/drawing/2014/main" id="{7BB6ED21-28E2-F04D-84F3-0CBB11D201CD}"/>
                    </a:ext>
                  </a:extLst>
                </p:cNvPr>
                <p:cNvSpPr/>
                <p:nvPr/>
              </p:nvSpPr>
              <p:spPr>
                <a:xfrm>
                  <a:off x="7710697" y="3461326"/>
                  <a:ext cx="245791" cy="211889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Isosceles Triangle 36">
                  <a:extLst>
                    <a:ext uri="{FF2B5EF4-FFF2-40B4-BE49-F238E27FC236}">
                      <a16:creationId xmlns:a16="http://schemas.microsoft.com/office/drawing/2014/main" id="{B09C8B2B-A0BE-8147-B93C-68E77AFCF65C}"/>
                    </a:ext>
                  </a:extLst>
                </p:cNvPr>
                <p:cNvSpPr/>
                <p:nvPr/>
              </p:nvSpPr>
              <p:spPr>
                <a:xfrm>
                  <a:off x="7899536" y="3800811"/>
                  <a:ext cx="245791" cy="211889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E5B10F4-21E1-9440-98D0-E3A38641744D}"/>
                    </a:ext>
                  </a:extLst>
                </p:cNvPr>
                <p:cNvSpPr/>
                <p:nvPr/>
              </p:nvSpPr>
              <p:spPr>
                <a:xfrm>
                  <a:off x="7404728" y="3546550"/>
                  <a:ext cx="189187" cy="21188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Rectangle: Rounded Corners 42">
                <a:extLst>
                  <a:ext uri="{FF2B5EF4-FFF2-40B4-BE49-F238E27FC236}">
                    <a16:creationId xmlns:a16="http://schemas.microsoft.com/office/drawing/2014/main" id="{0CF70FAA-3B4D-654D-889B-317482B85590}"/>
                  </a:ext>
                </a:extLst>
              </p:cNvPr>
              <p:cNvSpPr/>
              <p:nvPr/>
            </p:nvSpPr>
            <p:spPr>
              <a:xfrm>
                <a:off x="3480431" y="5932907"/>
                <a:ext cx="1180879" cy="554447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22704DB-E1C7-3340-989C-B44321C7D52E}"/>
                  </a:ext>
                </a:extLst>
              </p:cNvPr>
              <p:cNvSpPr/>
              <p:nvPr/>
            </p:nvSpPr>
            <p:spPr>
              <a:xfrm>
                <a:off x="3782394" y="6118898"/>
                <a:ext cx="189187" cy="21188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Rectangle: Rounded Corners 48">
                <a:extLst>
                  <a:ext uri="{FF2B5EF4-FFF2-40B4-BE49-F238E27FC236}">
                    <a16:creationId xmlns:a16="http://schemas.microsoft.com/office/drawing/2014/main" id="{32E1B0E3-E1D1-C041-9BC2-A53712560242}"/>
                  </a:ext>
                </a:extLst>
              </p:cNvPr>
              <p:cNvSpPr/>
              <p:nvPr/>
            </p:nvSpPr>
            <p:spPr>
              <a:xfrm>
                <a:off x="4810036" y="5950246"/>
                <a:ext cx="1211070" cy="56074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Isosceles Triangle 45">
                <a:extLst>
                  <a:ext uri="{FF2B5EF4-FFF2-40B4-BE49-F238E27FC236}">
                    <a16:creationId xmlns:a16="http://schemas.microsoft.com/office/drawing/2014/main" id="{39AA9474-6F53-5941-B479-9E18201FB082}"/>
                  </a:ext>
                </a:extLst>
              </p:cNvPr>
              <p:cNvSpPr/>
              <p:nvPr/>
            </p:nvSpPr>
            <p:spPr>
              <a:xfrm>
                <a:off x="4131763" y="6083881"/>
                <a:ext cx="245791" cy="211889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Isosceles Triangle 44">
                <a:extLst>
                  <a:ext uri="{FF2B5EF4-FFF2-40B4-BE49-F238E27FC236}">
                    <a16:creationId xmlns:a16="http://schemas.microsoft.com/office/drawing/2014/main" id="{3A8E53F7-FB1C-EB41-A11E-504B4E7FDCE5}"/>
                  </a:ext>
                </a:extLst>
              </p:cNvPr>
              <p:cNvSpPr/>
              <p:nvPr/>
            </p:nvSpPr>
            <p:spPr>
              <a:xfrm>
                <a:off x="5309747" y="6113035"/>
                <a:ext cx="245791" cy="211889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043AA3F-A5DE-6047-A4E3-19CFAB96D7CA}"/>
                  </a:ext>
                </a:extLst>
              </p:cNvPr>
              <p:cNvCxnSpPr>
                <a:cxnSpLocks/>
                <a:stCxn id="5" idx="2"/>
                <a:endCxn id="16" idx="0"/>
              </p:cNvCxnSpPr>
              <p:nvPr/>
            </p:nvCxnSpPr>
            <p:spPr>
              <a:xfrm flipH="1">
                <a:off x="4845099" y="4185877"/>
                <a:ext cx="1405820" cy="416646"/>
              </a:xfrm>
              <a:prstGeom prst="straightConnector1">
                <a:avLst/>
              </a:prstGeom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EA16E83-C14D-CE45-8212-B85A0004E1E1}"/>
                  </a:ext>
                </a:extLst>
              </p:cNvPr>
              <p:cNvCxnSpPr>
                <a:cxnSpLocks/>
                <a:stCxn id="5" idx="2"/>
                <a:endCxn id="23" idx="0"/>
              </p:cNvCxnSpPr>
              <p:nvPr/>
            </p:nvCxnSpPr>
            <p:spPr>
              <a:xfrm>
                <a:off x="6250919" y="4185877"/>
                <a:ext cx="1348039" cy="480502"/>
              </a:xfrm>
              <a:prstGeom prst="straightConnector1">
                <a:avLst/>
              </a:prstGeom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A5FFEB-CFE6-6E46-BA30-8BA460F679EA}"/>
                  </a:ext>
                </a:extLst>
              </p:cNvPr>
              <p:cNvCxnSpPr>
                <a:cxnSpLocks/>
                <a:stCxn id="16" idx="2"/>
                <a:endCxn id="28" idx="0"/>
              </p:cNvCxnSpPr>
              <p:nvPr/>
            </p:nvCxnSpPr>
            <p:spPr>
              <a:xfrm flipH="1">
                <a:off x="4070871" y="5569475"/>
                <a:ext cx="774228" cy="363432"/>
              </a:xfrm>
              <a:prstGeom prst="straightConnector1">
                <a:avLst/>
              </a:prstGeom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E777063-7240-EF41-8945-E7C88555A79F}"/>
                  </a:ext>
                </a:extLst>
              </p:cNvPr>
              <p:cNvCxnSpPr>
                <a:cxnSpLocks/>
                <a:stCxn id="16" idx="2"/>
                <a:endCxn id="36" idx="0"/>
              </p:cNvCxnSpPr>
              <p:nvPr/>
            </p:nvCxnSpPr>
            <p:spPr>
              <a:xfrm>
                <a:off x="4845099" y="5569475"/>
                <a:ext cx="570472" cy="380771"/>
              </a:xfrm>
              <a:prstGeom prst="straightConnector1">
                <a:avLst/>
              </a:prstGeom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5" name="Isosceles Triangle 46">
                <a:extLst>
                  <a:ext uri="{FF2B5EF4-FFF2-40B4-BE49-F238E27FC236}">
                    <a16:creationId xmlns:a16="http://schemas.microsoft.com/office/drawing/2014/main" id="{866887D7-5FE7-9F4C-8149-E2EDA18842EA}"/>
                  </a:ext>
                </a:extLst>
              </p:cNvPr>
              <p:cNvSpPr/>
              <p:nvPr/>
            </p:nvSpPr>
            <p:spPr>
              <a:xfrm>
                <a:off x="5696167" y="6104185"/>
                <a:ext cx="245791" cy="211889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77BCCF4-3417-1B43-AFC2-F54790264C88}"/>
                </a:ext>
              </a:extLst>
            </p:cNvPr>
            <p:cNvSpPr/>
            <p:nvPr/>
          </p:nvSpPr>
          <p:spPr>
            <a:xfrm>
              <a:off x="7748368" y="5154826"/>
              <a:ext cx="181214" cy="18861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9"/>
            <a:ext cx="10327008" cy="127887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200" dirty="0">
                <a:solidFill>
                  <a:schemeClr val="bg1"/>
                </a:solidFill>
              </a:rPr>
              <a:t>Other common simple stopping conditions are: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Don’t split a region if the total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number of leaves</a:t>
            </a:r>
            <a:r>
              <a:rPr lang="en-US" sz="2200" dirty="0">
                <a:solidFill>
                  <a:schemeClr val="bg1"/>
                </a:solidFill>
              </a:rPr>
              <a:t> in the tree will exceed a pre-defined threshold 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200" i="1" dirty="0">
                <a:solidFill>
                  <a:schemeClr val="bg1"/>
                </a:solidFill>
                <a:latin typeface="Karla" pitchFamily="2" charset="77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7" name="Rectangle 46!!">
            <a:extLst>
              <a:ext uri="{FF2B5EF4-FFF2-40B4-BE49-F238E27FC236}">
                <a16:creationId xmlns:a16="http://schemas.microsoft.com/office/drawing/2014/main" id="{3D64ABD4-4256-CC44-A5E0-3F15745410A6}"/>
              </a:ext>
            </a:extLst>
          </p:cNvPr>
          <p:cNvSpPr/>
          <p:nvPr/>
        </p:nvSpPr>
        <p:spPr>
          <a:xfrm>
            <a:off x="1440685" y="4016625"/>
            <a:ext cx="32431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lang="en-US" sz="2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endParaRPr lang="en-US" sz="2200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2924CF-9A7C-4D43-878C-97A9BB72583D}"/>
              </a:ext>
            </a:extLst>
          </p:cNvPr>
          <p:cNvCxnSpPr>
            <a:cxnSpLocks/>
            <a:stCxn id="60" idx="0"/>
            <a:endCxn id="36" idx="2"/>
          </p:cNvCxnSpPr>
          <p:nvPr/>
        </p:nvCxnSpPr>
        <p:spPr>
          <a:xfrm flipH="1" flipV="1">
            <a:off x="8139324" y="5498156"/>
            <a:ext cx="694560" cy="618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D9C466-E19D-D043-8018-53FDCCD3F8DE}"/>
              </a:ext>
            </a:extLst>
          </p:cNvPr>
          <p:cNvCxnSpPr>
            <a:cxnSpLocks/>
            <a:stCxn id="60" idx="0"/>
            <a:endCxn id="28" idx="2"/>
          </p:cNvCxnSpPr>
          <p:nvPr/>
        </p:nvCxnSpPr>
        <p:spPr>
          <a:xfrm flipH="1" flipV="1">
            <a:off x="6851292" y="5477120"/>
            <a:ext cx="1982592" cy="639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25D64B-A035-C44F-8B38-1B2874EF88CD}"/>
              </a:ext>
            </a:extLst>
          </p:cNvPr>
          <p:cNvCxnSpPr>
            <a:cxnSpLocks/>
            <a:stCxn id="60" idx="0"/>
            <a:endCxn id="23" idx="2"/>
          </p:cNvCxnSpPr>
          <p:nvPr/>
        </p:nvCxnSpPr>
        <p:spPr>
          <a:xfrm flipV="1">
            <a:off x="8833884" y="4716917"/>
            <a:ext cx="1396815" cy="1399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87204F7-7552-FB46-861D-A4242A40BDDD}"/>
              </a:ext>
            </a:extLst>
          </p:cNvPr>
          <p:cNvSpPr txBox="1"/>
          <p:nvPr/>
        </p:nvSpPr>
        <p:spPr>
          <a:xfrm>
            <a:off x="7912798" y="6116471"/>
            <a:ext cx="1842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Karla" pitchFamily="2" charset="0"/>
              </a:rPr>
              <a:t>3 leaf Nodes</a:t>
            </a: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8FF8E298-C0BD-D86F-ECA5-2774F6B183A7}"/>
              </a:ext>
            </a:extLst>
          </p:cNvPr>
          <p:cNvSpPr/>
          <p:nvPr/>
        </p:nvSpPr>
        <p:spPr>
          <a:xfrm>
            <a:off x="2286000" y="4660076"/>
            <a:ext cx="2397881" cy="1152895"/>
          </a:xfrm>
          <a:prstGeom prst="wedgeRoundRectCallout">
            <a:avLst>
              <a:gd name="adj1" fmla="val 101739"/>
              <a:gd name="adj2" fmla="val -1114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Karla" pitchFamily="2" charset="77"/>
              </a:rPr>
              <a:t>Do you see any issue with this? </a:t>
            </a:r>
          </a:p>
        </p:txBody>
      </p:sp>
    </p:spTree>
    <p:extLst>
      <p:ext uri="{BB962C8B-B14F-4D97-AF65-F5344CB8AC3E}">
        <p14:creationId xmlns:p14="http://schemas.microsoft.com/office/powerpoint/2010/main" val="414370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0" grpId="0"/>
      <p:bldP spid="3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665" y="1710778"/>
            <a:ext cx="6304883" cy="4359281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Normally,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Sklearn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grows trees in what is called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‘level-order’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fashion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until a stopping condition such as </a:t>
            </a:r>
            <a:r>
              <a:rPr lang="en-US" sz="2400" i="1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is met.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However, if a value for </a:t>
            </a:r>
            <a:r>
              <a:rPr lang="en-US" sz="2400" i="1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is specified,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Sklearn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will instead grow the tree in a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‘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best-first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’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fashion.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But what do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level-order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 and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best-first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 growth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mean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?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1FCD1F-55EE-0FA0-CA58-7F83B9B8ECBD}"/>
              </a:ext>
            </a:extLst>
          </p:cNvPr>
          <p:cNvGrpSpPr/>
          <p:nvPr/>
        </p:nvGrpSpPr>
        <p:grpSpPr>
          <a:xfrm>
            <a:off x="7651353" y="1798806"/>
            <a:ext cx="3816890" cy="3260387"/>
            <a:chOff x="7651353" y="1798806"/>
            <a:chExt cx="3816890" cy="3260387"/>
          </a:xfrm>
        </p:grpSpPr>
        <p:pic>
          <p:nvPicPr>
            <p:cNvPr id="5" name="Picture 4" descr="A person with dreadlocks wearing a headband&#10;&#10;Description automatically generated">
              <a:extLst>
                <a:ext uri="{FF2B5EF4-FFF2-40B4-BE49-F238E27FC236}">
                  <a16:creationId xmlns:a16="http://schemas.microsoft.com/office/drawing/2014/main" id="{064B9B95-8533-F84D-8497-A94A8A25A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1353" y="1798806"/>
              <a:ext cx="3608151" cy="32603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E68FE0-D4DA-2F88-8E27-12394B07ACB1}"/>
                </a:ext>
              </a:extLst>
            </p:cNvPr>
            <p:cNvSpPr txBox="1"/>
            <p:nvPr/>
          </p:nvSpPr>
          <p:spPr>
            <a:xfrm>
              <a:off x="7651353" y="3459531"/>
              <a:ext cx="15953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highlight>
                    <a:srgbClr val="F9F9F9"/>
                  </a:highlight>
                  <a:latin typeface="Karla" pitchFamily="2" charset="0"/>
                </a:rPr>
                <a:t>level-order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67EC2-6CB6-E306-6BC9-BB6ADBD26177}"/>
                </a:ext>
              </a:extLst>
            </p:cNvPr>
            <p:cNvSpPr txBox="1"/>
            <p:nvPr/>
          </p:nvSpPr>
          <p:spPr>
            <a:xfrm>
              <a:off x="9872907" y="3462474"/>
              <a:ext cx="15953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highlight>
                    <a:srgbClr val="F9F9F9"/>
                  </a:highlight>
                  <a:latin typeface="Karla" pitchFamily="2" charset="0"/>
                </a:rPr>
                <a:t>best-first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22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665" y="1710778"/>
            <a:ext cx="6304883" cy="4359281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Normally,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Sklearn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grows trees in what is called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‘level-order’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fashion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until a stopping condition such as </a:t>
            </a:r>
            <a:r>
              <a:rPr lang="en-US" sz="2400" i="1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is met.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However, if a value for </a:t>
            </a:r>
            <a:r>
              <a:rPr lang="en-US" sz="2400" i="1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is specified,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Sklearn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will instead grow the tree in a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‘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best-first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’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fashion.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But what do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level-order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 and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best-first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 growth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mean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Karla" pitchFamily="2" charset="77"/>
                <a:cs typeface="Courier New" panose="02070309020205020404" pitchFamily="49" charset="0"/>
              </a:rPr>
              <a:t>?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1FCD1F-55EE-0FA0-CA58-7F83B9B8ECBD}"/>
              </a:ext>
            </a:extLst>
          </p:cNvPr>
          <p:cNvGrpSpPr/>
          <p:nvPr/>
        </p:nvGrpSpPr>
        <p:grpSpPr>
          <a:xfrm>
            <a:off x="7651353" y="1798806"/>
            <a:ext cx="3816890" cy="3260387"/>
            <a:chOff x="7651353" y="1798806"/>
            <a:chExt cx="3816890" cy="3260387"/>
          </a:xfrm>
        </p:grpSpPr>
        <p:pic>
          <p:nvPicPr>
            <p:cNvPr id="5" name="Picture 4" descr="A person with dreadlocks wearing a headband&#10;&#10;Description automatically generated">
              <a:extLst>
                <a:ext uri="{FF2B5EF4-FFF2-40B4-BE49-F238E27FC236}">
                  <a16:creationId xmlns:a16="http://schemas.microsoft.com/office/drawing/2014/main" id="{064B9B95-8533-F84D-8497-A94A8A25A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1353" y="1798806"/>
              <a:ext cx="3608151" cy="32603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E68FE0-D4DA-2F88-8E27-12394B07ACB1}"/>
                </a:ext>
              </a:extLst>
            </p:cNvPr>
            <p:cNvSpPr txBox="1"/>
            <p:nvPr/>
          </p:nvSpPr>
          <p:spPr>
            <a:xfrm>
              <a:off x="7651353" y="3459531"/>
              <a:ext cx="15953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highlight>
                    <a:srgbClr val="F9F9F9"/>
                  </a:highlight>
                  <a:latin typeface="Karla" pitchFamily="2" charset="0"/>
                </a:rPr>
                <a:t>level-order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67EC2-6CB6-E306-6BC9-BB6ADBD26177}"/>
                </a:ext>
              </a:extLst>
            </p:cNvPr>
            <p:cNvSpPr txBox="1"/>
            <p:nvPr/>
          </p:nvSpPr>
          <p:spPr>
            <a:xfrm>
              <a:off x="9872907" y="3462474"/>
              <a:ext cx="15953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highlight>
                    <a:srgbClr val="F9F9F9"/>
                  </a:highlight>
                  <a:latin typeface="Karla" pitchFamily="2" charset="0"/>
                </a:rPr>
                <a:t>best-first</a:t>
              </a:r>
            </a:p>
          </p:txBody>
        </p:sp>
      </p:grpSp>
      <p:sp>
        <p:nvSpPr>
          <p:cNvPr id="9" name="Oval Callout 3">
            <a:extLst>
              <a:ext uri="{FF2B5EF4-FFF2-40B4-BE49-F238E27FC236}">
                <a16:creationId xmlns:a16="http://schemas.microsoft.com/office/drawing/2014/main" id="{EB3E17D1-75D2-6434-58A1-1BB7460349D8}"/>
              </a:ext>
            </a:extLst>
          </p:cNvPr>
          <p:cNvSpPr/>
          <p:nvPr/>
        </p:nvSpPr>
        <p:spPr>
          <a:xfrm>
            <a:off x="1599487" y="4173529"/>
            <a:ext cx="5698963" cy="2248304"/>
          </a:xfrm>
          <a:prstGeom prst="wedgeEllipseCallout">
            <a:avLst>
              <a:gd name="adj1" fmla="val -23621"/>
              <a:gd name="adj2" fmla="val -12586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Karla" pitchFamily="2" charset="0"/>
              </a:rPr>
              <a:t>Level-order is also sometimes called ‘</a:t>
            </a:r>
            <a:r>
              <a:rPr lang="en-US" i="1" dirty="0">
                <a:solidFill>
                  <a:schemeClr val="tx1"/>
                </a:solidFill>
                <a:latin typeface="Karla" pitchFamily="2" charset="0"/>
              </a:rPr>
              <a:t>breadth</a:t>
            </a:r>
            <a:r>
              <a:rPr lang="en-US" dirty="0">
                <a:solidFill>
                  <a:schemeClr val="tx1"/>
                </a:solidFill>
                <a:latin typeface="Karla" pitchFamily="2" charset="0"/>
              </a:rPr>
              <a:t>-first’-search but we will use the term ‘level-order’ so it won’t be confused with the similar sounding ‘</a:t>
            </a:r>
            <a:r>
              <a:rPr lang="en-US" i="1" dirty="0">
                <a:solidFill>
                  <a:schemeClr val="tx1"/>
                </a:solidFill>
                <a:latin typeface="Karla" pitchFamily="2" charset="0"/>
              </a:rPr>
              <a:t>best</a:t>
            </a:r>
            <a:r>
              <a:rPr lang="en-US" b="1" i="1" dirty="0">
                <a:solidFill>
                  <a:schemeClr val="tx1"/>
                </a:solidFill>
                <a:latin typeface="Karla" pitchFamily="2" charset="0"/>
              </a:rPr>
              <a:t>-</a:t>
            </a:r>
            <a:r>
              <a:rPr lang="en-US" dirty="0">
                <a:solidFill>
                  <a:schemeClr val="tx1"/>
                </a:solidFill>
                <a:latin typeface="Karla" pitchFamily="2" charset="0"/>
              </a:rPr>
              <a:t>first’ search.</a:t>
            </a:r>
          </a:p>
        </p:txBody>
      </p:sp>
    </p:spTree>
    <p:extLst>
      <p:ext uri="{BB962C8B-B14F-4D97-AF65-F5344CB8AC3E}">
        <p14:creationId xmlns:p14="http://schemas.microsoft.com/office/powerpoint/2010/main" val="152975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1: Level-Order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140335DE-161D-C647-A360-16570671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197423"/>
            <a:ext cx="10327008" cy="76727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Consider the following decision tree with </a:t>
            </a:r>
            <a:r>
              <a:rPr lang="en-US" sz="2000" dirty="0" err="1">
                <a:solidFill>
                  <a:schemeClr val="bg1"/>
                </a:solidFill>
              </a:rPr>
              <a:t>max_depth</a:t>
            </a:r>
            <a:r>
              <a:rPr lang="en-US" sz="2000" dirty="0">
                <a:solidFill>
                  <a:schemeClr val="bg1"/>
                </a:solidFill>
              </a:rPr>
              <a:t>=2 that predicts if a person has heart disease based on age, sex, BP and cholesterol:</a:t>
            </a:r>
          </a:p>
        </p:txBody>
      </p:sp>
      <p:sp>
        <p:nvSpPr>
          <p:cNvPr id="1071" name="Rounded Rectangle 1070">
            <a:extLst>
              <a:ext uri="{FF2B5EF4-FFF2-40B4-BE49-F238E27FC236}">
                <a16:creationId xmlns:a16="http://schemas.microsoft.com/office/drawing/2014/main" id="{A9EC8C43-4786-EF44-9AFF-225E6DC7D95C}"/>
              </a:ext>
            </a:extLst>
          </p:cNvPr>
          <p:cNvSpPr/>
          <p:nvPr/>
        </p:nvSpPr>
        <p:spPr>
          <a:xfrm>
            <a:off x="5009103" y="2043112"/>
            <a:ext cx="2044314" cy="11342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Karla" pitchFamily="2" charset="77"/>
              </a:rPr>
              <a:t>Gini = 0.494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Karla" pitchFamily="2" charset="77"/>
              </a:rPr>
              <a:t>Samples = 270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Karla" pitchFamily="2" charset="77"/>
              </a:rPr>
              <a:t>Class = No Disease</a:t>
            </a:r>
          </a:p>
        </p:txBody>
      </p:sp>
    </p:spTree>
    <p:extLst>
      <p:ext uri="{BB962C8B-B14F-4D97-AF65-F5344CB8AC3E}">
        <p14:creationId xmlns:p14="http://schemas.microsoft.com/office/powerpoint/2010/main" val="100090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52DC6B93-B975-5242-BC97-5A1721DF0BCE}"/>
              </a:ext>
            </a:extLst>
          </p:cNvPr>
          <p:cNvSpPr/>
          <p:nvPr/>
        </p:nvSpPr>
        <p:spPr>
          <a:xfrm>
            <a:off x="7995307" y="3734629"/>
            <a:ext cx="2044314" cy="1134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0.496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183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9AC34D22-1082-3841-8C61-5FB349B23443}"/>
              </a:ext>
            </a:extLst>
          </p:cNvPr>
          <p:cNvSpPr/>
          <p:nvPr/>
        </p:nvSpPr>
        <p:spPr>
          <a:xfrm>
            <a:off x="2554154" y="3696167"/>
            <a:ext cx="2044314" cy="11342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0.354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87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1: Level-Order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140335DE-161D-C647-A360-16570671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197423"/>
            <a:ext cx="10327008" cy="76727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Consider the following decision tree with </a:t>
            </a:r>
            <a:r>
              <a:rPr lang="en-US" sz="2000" dirty="0" err="1">
                <a:solidFill>
                  <a:schemeClr val="bg1"/>
                </a:solidFill>
              </a:rPr>
              <a:t>max_depth</a:t>
            </a:r>
            <a:r>
              <a:rPr lang="en-US" sz="2000" dirty="0">
                <a:solidFill>
                  <a:schemeClr val="bg1"/>
                </a:solidFill>
              </a:rPr>
              <a:t>=2 that predicts if a person has heart disease based on age, sex, BP and cholesterol:</a:t>
            </a:r>
          </a:p>
        </p:txBody>
      </p:sp>
      <p:sp>
        <p:nvSpPr>
          <p:cNvPr id="1071" name="Rounded Rectangle 1070">
            <a:extLst>
              <a:ext uri="{FF2B5EF4-FFF2-40B4-BE49-F238E27FC236}">
                <a16:creationId xmlns:a16="http://schemas.microsoft.com/office/drawing/2014/main" id="{A9EC8C43-4786-EF44-9AFF-225E6DC7D95C}"/>
              </a:ext>
            </a:extLst>
          </p:cNvPr>
          <p:cNvSpPr/>
          <p:nvPr/>
        </p:nvSpPr>
        <p:spPr>
          <a:xfrm>
            <a:off x="5009103" y="2043112"/>
            <a:ext cx="2044314" cy="11342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Sex &lt;= 0.5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0.494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270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54ABA2B1-9FF0-2B47-93D4-FF632F2C06DE}"/>
              </a:ext>
            </a:extLst>
          </p:cNvPr>
          <p:cNvSpPr/>
          <p:nvPr/>
        </p:nvSpPr>
        <p:spPr>
          <a:xfrm>
            <a:off x="2554154" y="3696168"/>
            <a:ext cx="2044314" cy="11342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BP &lt;= 143.5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0.354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87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29966D2C-05C4-CF40-8E54-201246EEFAE5}"/>
              </a:ext>
            </a:extLst>
          </p:cNvPr>
          <p:cNvSpPr/>
          <p:nvPr/>
        </p:nvSpPr>
        <p:spPr>
          <a:xfrm>
            <a:off x="7994715" y="3739550"/>
            <a:ext cx="2044314" cy="1134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Age &lt;= 53.5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0.496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183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F04A57D5-E00F-864E-92B3-3EFF06952C20}"/>
              </a:ext>
            </a:extLst>
          </p:cNvPr>
          <p:cNvSpPr/>
          <p:nvPr/>
        </p:nvSpPr>
        <p:spPr>
          <a:xfrm>
            <a:off x="1430573" y="5355440"/>
            <a:ext cx="2044314" cy="9988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0.233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67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C81E89E4-2F93-014A-9649-3C146B911351}"/>
              </a:ext>
            </a:extLst>
          </p:cNvPr>
          <p:cNvSpPr/>
          <p:nvPr/>
        </p:nvSpPr>
        <p:spPr>
          <a:xfrm>
            <a:off x="3595536" y="5355439"/>
            <a:ext cx="2032449" cy="9988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0.495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20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09A40EB4-3EB0-2747-93A7-09EFC3F35016}"/>
              </a:ext>
            </a:extLst>
          </p:cNvPr>
          <p:cNvSpPr/>
          <p:nvPr/>
        </p:nvSpPr>
        <p:spPr>
          <a:xfrm>
            <a:off x="6804244" y="5355439"/>
            <a:ext cx="2044314" cy="9988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0.474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83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172F67DA-E2FF-4843-8129-4ADDE6D41160}"/>
              </a:ext>
            </a:extLst>
          </p:cNvPr>
          <p:cNvSpPr/>
          <p:nvPr/>
        </p:nvSpPr>
        <p:spPr>
          <a:xfrm>
            <a:off x="9007187" y="5358140"/>
            <a:ext cx="2032449" cy="99889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0.435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100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cxnSp>
        <p:nvCxnSpPr>
          <p:cNvPr id="1073" name="Straight Arrow Connector 1072">
            <a:extLst>
              <a:ext uri="{FF2B5EF4-FFF2-40B4-BE49-F238E27FC236}">
                <a16:creationId xmlns:a16="http://schemas.microsoft.com/office/drawing/2014/main" id="{C8CEFE09-8DFB-F742-8D30-33A5508D509D}"/>
              </a:ext>
            </a:extLst>
          </p:cNvPr>
          <p:cNvCxnSpPr>
            <a:cxnSpLocks/>
            <a:stCxn id="1071" idx="2"/>
            <a:endCxn id="153" idx="0"/>
          </p:cNvCxnSpPr>
          <p:nvPr/>
        </p:nvCxnSpPr>
        <p:spPr>
          <a:xfrm flipH="1">
            <a:off x="3576311" y="3177351"/>
            <a:ext cx="2454949" cy="518818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E0FA33A-4448-EC48-86D0-82548658A2DD}"/>
              </a:ext>
            </a:extLst>
          </p:cNvPr>
          <p:cNvCxnSpPr>
            <a:cxnSpLocks/>
            <a:stCxn id="1071" idx="2"/>
            <a:endCxn id="159" idx="0"/>
          </p:cNvCxnSpPr>
          <p:nvPr/>
        </p:nvCxnSpPr>
        <p:spPr>
          <a:xfrm>
            <a:off x="6031260" y="3177351"/>
            <a:ext cx="2985612" cy="562199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D2FBE1E-EE36-794B-AD64-F0B11525B120}"/>
              </a:ext>
            </a:extLst>
          </p:cNvPr>
          <p:cNvCxnSpPr>
            <a:cxnSpLocks/>
            <a:stCxn id="153" idx="2"/>
            <a:endCxn id="160" idx="0"/>
          </p:cNvCxnSpPr>
          <p:nvPr/>
        </p:nvCxnSpPr>
        <p:spPr>
          <a:xfrm flipH="1">
            <a:off x="2452730" y="4830407"/>
            <a:ext cx="1123581" cy="525033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E9844B8-11E0-7F48-B4D7-BDFCE55AA767}"/>
              </a:ext>
            </a:extLst>
          </p:cNvPr>
          <p:cNvCxnSpPr>
            <a:cxnSpLocks/>
            <a:stCxn id="153" idx="2"/>
            <a:endCxn id="161" idx="0"/>
          </p:cNvCxnSpPr>
          <p:nvPr/>
        </p:nvCxnSpPr>
        <p:spPr>
          <a:xfrm>
            <a:off x="3576311" y="4830407"/>
            <a:ext cx="1035449" cy="525032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D68810D7-0CB2-B04C-85BF-842C35D3A92E}"/>
              </a:ext>
            </a:extLst>
          </p:cNvPr>
          <p:cNvCxnSpPr>
            <a:cxnSpLocks/>
            <a:stCxn id="159" idx="2"/>
            <a:endCxn id="162" idx="0"/>
          </p:cNvCxnSpPr>
          <p:nvPr/>
        </p:nvCxnSpPr>
        <p:spPr>
          <a:xfrm flipH="1">
            <a:off x="7826400" y="4873789"/>
            <a:ext cx="1190471" cy="48165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FE3BAB6-3165-2746-9CB9-829A62E5475E}"/>
              </a:ext>
            </a:extLst>
          </p:cNvPr>
          <p:cNvCxnSpPr>
            <a:cxnSpLocks/>
            <a:stCxn id="159" idx="2"/>
            <a:endCxn id="163" idx="0"/>
          </p:cNvCxnSpPr>
          <p:nvPr/>
        </p:nvCxnSpPr>
        <p:spPr>
          <a:xfrm>
            <a:off x="9016872" y="4873789"/>
            <a:ext cx="1006540" cy="484351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12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 animBg="1"/>
      <p:bldP spid="252" grpId="1" animBg="1"/>
      <p:bldP spid="251" grpId="0" animBg="1"/>
      <p:bldP spid="251" grpId="1" animBg="1"/>
      <p:bldP spid="153" grpId="0" animBg="1"/>
      <p:bldP spid="159" grpId="0" animBg="1"/>
      <p:bldP spid="160" grpId="0" animBg="1"/>
      <p:bldP spid="161" grpId="0" animBg="1"/>
      <p:bldP spid="162" grpId="0" animBg="1"/>
      <p:bldP spid="16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1: Best-first growth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ED7678F-9CA9-0702-2EDF-8078024A192E}"/>
              </a:ext>
            </a:extLst>
          </p:cNvPr>
          <p:cNvSpPr/>
          <p:nvPr/>
        </p:nvSpPr>
        <p:spPr>
          <a:xfrm>
            <a:off x="5198205" y="2161910"/>
            <a:ext cx="2044314" cy="11342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0.494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270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EC58B3-5200-1C0F-6FB8-D153C0427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10327008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chemeClr val="bg1"/>
                </a:solidFill>
              </a:rPr>
              <a:t>Sklearn</a:t>
            </a:r>
            <a:r>
              <a:rPr lang="en-US" sz="2000" dirty="0">
                <a:solidFill>
                  <a:schemeClr val="bg1"/>
                </a:solidFill>
              </a:rPr>
              <a:t> determines the best split based on </a:t>
            </a:r>
            <a:r>
              <a:rPr lang="en-US" sz="2000" b="1" dirty="0">
                <a:solidFill>
                  <a:schemeClr val="bg1"/>
                </a:solidFill>
              </a:rPr>
              <a:t>impurity decrease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IN" sz="2000" dirty="0">
                <a:solidFill>
                  <a:schemeClr val="bg1"/>
                </a:solidFill>
              </a:rPr>
              <a:t>The resulting tree will be the same when fully grown, just the order in which it is built is different.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89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1: Best-first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9"/>
            <a:ext cx="10327008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000" dirty="0" err="1">
                <a:solidFill>
                  <a:schemeClr val="bg1"/>
                </a:solidFill>
              </a:rPr>
              <a:t>Sklearn</a:t>
            </a:r>
            <a:r>
              <a:rPr lang="en-US" sz="2000" dirty="0">
                <a:solidFill>
                  <a:schemeClr val="bg1"/>
                </a:solidFill>
              </a:rPr>
              <a:t> determines the best split based on </a:t>
            </a:r>
            <a:r>
              <a:rPr lang="en-US" sz="2000" b="1" dirty="0">
                <a:solidFill>
                  <a:schemeClr val="bg1"/>
                </a:solidFill>
              </a:rPr>
              <a:t>impurity decrease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IN" sz="2000" dirty="0">
                <a:solidFill>
                  <a:schemeClr val="bg1"/>
                </a:solidFill>
              </a:rPr>
              <a:t>The resulting tree will be the same when fully grown, just the order in which it is built is different.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F488B4D-5794-3E4C-AB92-1930C9F49FD6}"/>
              </a:ext>
            </a:extLst>
          </p:cNvPr>
          <p:cNvSpPr/>
          <p:nvPr/>
        </p:nvSpPr>
        <p:spPr>
          <a:xfrm>
            <a:off x="1544838" y="3696168"/>
            <a:ext cx="1826258" cy="11342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0.354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87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EFBEF3E8-55A1-8D41-A688-D594E46FB922}"/>
              </a:ext>
            </a:extLst>
          </p:cNvPr>
          <p:cNvSpPr/>
          <p:nvPr/>
        </p:nvSpPr>
        <p:spPr>
          <a:xfrm>
            <a:off x="5198205" y="2161910"/>
            <a:ext cx="2044314" cy="11342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Sex &lt;= 0.5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0.494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270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7ED10B2C-1849-6845-A556-0987E8FDE71A}"/>
              </a:ext>
            </a:extLst>
          </p:cNvPr>
          <p:cNvSpPr/>
          <p:nvPr/>
        </p:nvSpPr>
        <p:spPr>
          <a:xfrm>
            <a:off x="1544838" y="3696169"/>
            <a:ext cx="1826258" cy="11342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BP &lt;= 143.5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0.354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87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DBBEB59F-BD10-DC49-B25C-34630159030A}"/>
              </a:ext>
            </a:extLst>
          </p:cNvPr>
          <p:cNvSpPr/>
          <p:nvPr/>
        </p:nvSpPr>
        <p:spPr>
          <a:xfrm>
            <a:off x="421257" y="5355441"/>
            <a:ext cx="1826258" cy="9988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0.233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67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76664022-51E9-EE4A-AA59-EDADB904CB22}"/>
              </a:ext>
            </a:extLst>
          </p:cNvPr>
          <p:cNvSpPr/>
          <p:nvPr/>
        </p:nvSpPr>
        <p:spPr>
          <a:xfrm>
            <a:off x="2586220" y="5355440"/>
            <a:ext cx="1815659" cy="9988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0.495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20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6DAD92B-E215-2146-A963-53E7BE98C989}"/>
              </a:ext>
            </a:extLst>
          </p:cNvPr>
          <p:cNvCxnSpPr>
            <a:cxnSpLocks/>
            <a:stCxn id="100" idx="2"/>
            <a:endCxn id="101" idx="0"/>
          </p:cNvCxnSpPr>
          <p:nvPr/>
        </p:nvCxnSpPr>
        <p:spPr>
          <a:xfrm flipH="1">
            <a:off x="2457967" y="3296149"/>
            <a:ext cx="3762395" cy="40002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0C55134-1FE2-2D45-A7C9-A0AB92380E5E}"/>
              </a:ext>
            </a:extLst>
          </p:cNvPr>
          <p:cNvCxnSpPr>
            <a:cxnSpLocks/>
            <a:stCxn id="100" idx="2"/>
            <a:endCxn id="134" idx="0"/>
          </p:cNvCxnSpPr>
          <p:nvPr/>
        </p:nvCxnSpPr>
        <p:spPr>
          <a:xfrm>
            <a:off x="6220362" y="3296149"/>
            <a:ext cx="3672300" cy="400018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A058971-7A7B-BC4A-8DC7-B3B335241A0D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 flipH="1">
            <a:off x="1334386" y="4830408"/>
            <a:ext cx="1123581" cy="525033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8A93454-8079-DD4C-99F7-D81BBA5F3941}"/>
              </a:ext>
            </a:extLst>
          </p:cNvPr>
          <p:cNvCxnSpPr>
            <a:cxnSpLocks/>
            <a:stCxn id="101" idx="2"/>
            <a:endCxn id="104" idx="0"/>
          </p:cNvCxnSpPr>
          <p:nvPr/>
        </p:nvCxnSpPr>
        <p:spPr>
          <a:xfrm>
            <a:off x="2457967" y="4830408"/>
            <a:ext cx="1036083" cy="525032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80" name="Right Brace 2079">
            <a:extLst>
              <a:ext uri="{FF2B5EF4-FFF2-40B4-BE49-F238E27FC236}">
                <a16:creationId xmlns:a16="http://schemas.microsoft.com/office/drawing/2014/main" id="{F381E6A0-9FBC-AE4E-A5E4-A255D283D4DA}"/>
              </a:ext>
            </a:extLst>
          </p:cNvPr>
          <p:cNvSpPr/>
          <p:nvPr/>
        </p:nvSpPr>
        <p:spPr>
          <a:xfrm>
            <a:off x="4554218" y="3815873"/>
            <a:ext cx="366835" cy="2462819"/>
          </a:xfrm>
          <a:prstGeom prst="rightBrace">
            <a:avLst>
              <a:gd name="adj1" fmla="val 64881"/>
              <a:gd name="adj2" fmla="val 79742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7030A0"/>
              </a:solidFill>
              <a:latin typeface="Karla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1" name="TextBox 2080!!">
                <a:extLst>
                  <a:ext uri="{FF2B5EF4-FFF2-40B4-BE49-F238E27FC236}">
                    <a16:creationId xmlns:a16="http://schemas.microsoft.com/office/drawing/2014/main" id="{23A274FD-B1BD-4242-83BB-EE9F87BCEDF7}"/>
                  </a:ext>
                </a:extLst>
              </p:cNvPr>
              <p:cNvSpPr txBox="1"/>
              <p:nvPr/>
            </p:nvSpPr>
            <p:spPr>
              <a:xfrm>
                <a:off x="4925544" y="5580584"/>
                <a:ext cx="5349541" cy="413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Karla" pitchFamily="2" charset="77"/>
                  </a:rPr>
                  <a:t>Impurity Decrease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87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270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0.354 − </m:t>
                        </m:r>
                        <m:f>
                          <m:f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67</m:t>
                            </m:r>
                          </m:num>
                          <m:den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87</m:t>
                            </m:r>
                          </m:den>
                        </m:f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.0.233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num>
                          <m:den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87</m:t>
                            </m:r>
                          </m:den>
                        </m:f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.0.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495</m:t>
                        </m:r>
                      </m:e>
                    </m:d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0.0195</m:t>
                    </m:r>
                  </m:oMath>
                </a14:m>
                <a:endParaRPr lang="en-US" sz="1400" dirty="0">
                  <a:solidFill>
                    <a:schemeClr val="bg1"/>
                  </a:solidFill>
                  <a:latin typeface="Karla" pitchFamily="2" charset="77"/>
                </a:endParaRPr>
              </a:p>
            </p:txBody>
          </p:sp>
        </mc:Choice>
        <mc:Fallback xmlns="">
          <p:sp>
            <p:nvSpPr>
              <p:cNvPr id="2081" name="TextBox 2080!!">
                <a:extLst>
                  <a:ext uri="{FF2B5EF4-FFF2-40B4-BE49-F238E27FC236}">
                    <a16:creationId xmlns:a16="http://schemas.microsoft.com/office/drawing/2014/main" id="{23A274FD-B1BD-4242-83BB-EE9F87BCE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44" y="5580584"/>
                <a:ext cx="5349541" cy="413190"/>
              </a:xfrm>
              <a:prstGeom prst="rect">
                <a:avLst/>
              </a:prstGeom>
              <a:blipFill>
                <a:blip r:embed="rId3"/>
                <a:stretch>
                  <a:fillRect l="-236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358A8AA4-BCA4-614E-88CB-05FF15F18102}"/>
              </a:ext>
            </a:extLst>
          </p:cNvPr>
          <p:cNvSpPr/>
          <p:nvPr/>
        </p:nvSpPr>
        <p:spPr>
          <a:xfrm>
            <a:off x="8979533" y="3696167"/>
            <a:ext cx="1826258" cy="1134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0.496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183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</p:spTree>
    <p:extLst>
      <p:ext uri="{BB962C8B-B14F-4D97-AF65-F5344CB8AC3E}">
        <p14:creationId xmlns:p14="http://schemas.microsoft.com/office/powerpoint/2010/main" val="386481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9" grpId="1" animBg="1"/>
      <p:bldP spid="101" grpId="0" animBg="1"/>
      <p:bldP spid="103" grpId="0" animBg="1"/>
      <p:bldP spid="104" grpId="0" animBg="1"/>
      <p:bldP spid="2080" grpId="0" animBg="1"/>
      <p:bldP spid="2081" grpId="0"/>
      <p:bldP spid="13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1: Best-first growth</a:t>
            </a:r>
            <a:endParaRPr lang="en-US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32AACD53-4E3A-7046-BC36-BA5F7F5A370E}"/>
              </a:ext>
            </a:extLst>
          </p:cNvPr>
          <p:cNvSpPr/>
          <p:nvPr/>
        </p:nvSpPr>
        <p:spPr>
          <a:xfrm>
            <a:off x="8907568" y="2932080"/>
            <a:ext cx="1826258" cy="1134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0.496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183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F488B4D-5794-3E4C-AB92-1930C9F49FD6}"/>
              </a:ext>
            </a:extLst>
          </p:cNvPr>
          <p:cNvSpPr/>
          <p:nvPr/>
        </p:nvSpPr>
        <p:spPr>
          <a:xfrm>
            <a:off x="1472873" y="2932081"/>
            <a:ext cx="1826258" cy="11342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0.354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87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EFBEF3E8-55A1-8D41-A688-D594E46FB922}"/>
              </a:ext>
            </a:extLst>
          </p:cNvPr>
          <p:cNvSpPr/>
          <p:nvPr/>
        </p:nvSpPr>
        <p:spPr>
          <a:xfrm>
            <a:off x="5126240" y="1397823"/>
            <a:ext cx="2044314" cy="11342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Sex &lt;= 0.5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0.494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270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7ED10B2C-1849-6845-A556-0987E8FDE71A}"/>
              </a:ext>
            </a:extLst>
          </p:cNvPr>
          <p:cNvSpPr/>
          <p:nvPr/>
        </p:nvSpPr>
        <p:spPr>
          <a:xfrm>
            <a:off x="1472873" y="2932082"/>
            <a:ext cx="1826258" cy="11342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BP &lt;= 143.5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0.354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87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DBBEB59F-BD10-DC49-B25C-34630159030A}"/>
              </a:ext>
            </a:extLst>
          </p:cNvPr>
          <p:cNvSpPr/>
          <p:nvPr/>
        </p:nvSpPr>
        <p:spPr>
          <a:xfrm>
            <a:off x="349292" y="4591354"/>
            <a:ext cx="1826258" cy="9988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0.233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67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76664022-51E9-EE4A-AA59-EDADB904CB22}"/>
              </a:ext>
            </a:extLst>
          </p:cNvPr>
          <p:cNvSpPr/>
          <p:nvPr/>
        </p:nvSpPr>
        <p:spPr>
          <a:xfrm>
            <a:off x="2514255" y="4591353"/>
            <a:ext cx="1815659" cy="9988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0.495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20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6DAD92B-E215-2146-A963-53E7BE98C989}"/>
              </a:ext>
            </a:extLst>
          </p:cNvPr>
          <p:cNvCxnSpPr>
            <a:cxnSpLocks/>
            <a:stCxn id="100" idx="2"/>
            <a:endCxn id="101" idx="0"/>
          </p:cNvCxnSpPr>
          <p:nvPr/>
        </p:nvCxnSpPr>
        <p:spPr>
          <a:xfrm flipH="1">
            <a:off x="2386002" y="2532062"/>
            <a:ext cx="3762395" cy="40002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0C55134-1FE2-2D45-A7C9-A0AB92380E5E}"/>
              </a:ext>
            </a:extLst>
          </p:cNvPr>
          <p:cNvCxnSpPr>
            <a:cxnSpLocks/>
            <a:stCxn id="100" idx="2"/>
            <a:endCxn id="98" idx="0"/>
          </p:cNvCxnSpPr>
          <p:nvPr/>
        </p:nvCxnSpPr>
        <p:spPr>
          <a:xfrm>
            <a:off x="6148397" y="2532062"/>
            <a:ext cx="3672300" cy="400018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A058971-7A7B-BC4A-8DC7-B3B335241A0D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 flipH="1">
            <a:off x="1262421" y="4066321"/>
            <a:ext cx="1123581" cy="525033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8A93454-8079-DD4C-99F7-D81BBA5F3941}"/>
              </a:ext>
            </a:extLst>
          </p:cNvPr>
          <p:cNvCxnSpPr>
            <a:cxnSpLocks/>
            <a:stCxn id="101" idx="2"/>
            <a:endCxn id="104" idx="0"/>
          </p:cNvCxnSpPr>
          <p:nvPr/>
        </p:nvCxnSpPr>
        <p:spPr>
          <a:xfrm>
            <a:off x="2386002" y="4066321"/>
            <a:ext cx="1036083" cy="525032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1" name="TextBox 2080!!">
                <a:extLst>
                  <a:ext uri="{FF2B5EF4-FFF2-40B4-BE49-F238E27FC236}">
                    <a16:creationId xmlns:a16="http://schemas.microsoft.com/office/drawing/2014/main" id="{23A274FD-B1BD-4242-83BB-EE9F87BCEDF7}"/>
                  </a:ext>
                </a:extLst>
              </p:cNvPr>
              <p:cNvSpPr txBox="1"/>
              <p:nvPr/>
            </p:nvSpPr>
            <p:spPr>
              <a:xfrm>
                <a:off x="4799131" y="4755028"/>
                <a:ext cx="1643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Karla" pitchFamily="2" charset="77"/>
                  </a:rPr>
                  <a:t>Impurity Decrease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0.019</m:t>
                    </m:r>
                  </m:oMath>
                </a14:m>
                <a:endParaRPr lang="en-US" sz="1400" dirty="0">
                  <a:solidFill>
                    <a:schemeClr val="bg1"/>
                  </a:solidFill>
                  <a:latin typeface="Karla" pitchFamily="2" charset="77"/>
                </a:endParaRPr>
              </a:p>
            </p:txBody>
          </p:sp>
        </mc:Choice>
        <mc:Fallback xmlns="">
          <p:sp>
            <p:nvSpPr>
              <p:cNvPr id="2081" name="TextBox 2080!!">
                <a:extLst>
                  <a:ext uri="{FF2B5EF4-FFF2-40B4-BE49-F238E27FC236}">
                    <a16:creationId xmlns:a16="http://schemas.microsoft.com/office/drawing/2014/main" id="{23A274FD-B1BD-4242-83BB-EE9F87BCE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31" y="4755028"/>
                <a:ext cx="1643314" cy="523220"/>
              </a:xfrm>
              <a:prstGeom prst="rect">
                <a:avLst/>
              </a:prstGeom>
              <a:blipFill>
                <a:blip r:embed="rId3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30FA3A-81E9-EE46-B1EA-5D710840C984}"/>
              </a:ext>
            </a:extLst>
          </p:cNvPr>
          <p:cNvSpPr/>
          <p:nvPr/>
        </p:nvSpPr>
        <p:spPr>
          <a:xfrm>
            <a:off x="7617754" y="4547969"/>
            <a:ext cx="2044314" cy="9988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0.474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83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84C49A-B104-4745-BD34-EE0247FF7B51}"/>
              </a:ext>
            </a:extLst>
          </p:cNvPr>
          <p:cNvSpPr/>
          <p:nvPr/>
        </p:nvSpPr>
        <p:spPr>
          <a:xfrm>
            <a:off x="9820697" y="4550670"/>
            <a:ext cx="2032449" cy="99889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0.435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100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4EA502-1E6B-D24B-A1C0-2E7521BFB022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8639910" y="4066319"/>
            <a:ext cx="1190471" cy="48165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01D1AF-C734-AD41-8E6F-1E1E404F309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830382" y="4066319"/>
            <a:ext cx="1006540" cy="484351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491BF8-98DE-854E-9AC9-0D36186C1164}"/>
              </a:ext>
            </a:extLst>
          </p:cNvPr>
          <p:cNvSpPr/>
          <p:nvPr/>
        </p:nvSpPr>
        <p:spPr>
          <a:xfrm>
            <a:off x="8907568" y="2930729"/>
            <a:ext cx="1826258" cy="1134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Age &lt;= 53.5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0.496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183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79391665-EAF5-3240-A6F5-B5EF5B7BC66C}"/>
              </a:ext>
            </a:extLst>
          </p:cNvPr>
          <p:cNvSpPr/>
          <p:nvPr/>
        </p:nvSpPr>
        <p:spPr>
          <a:xfrm rot="10800000">
            <a:off x="7098579" y="3034661"/>
            <a:ext cx="340175" cy="2462819"/>
          </a:xfrm>
          <a:prstGeom prst="rightBrace">
            <a:avLst>
              <a:gd name="adj1" fmla="val 64881"/>
              <a:gd name="adj2" fmla="val 75976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0000"/>
              </a:solidFill>
              <a:latin typeface="Karla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6836C9-35F9-4245-ADEB-74F03044A317}"/>
                  </a:ext>
                </a:extLst>
              </p:cNvPr>
              <p:cNvSpPr txBox="1"/>
              <p:nvPr/>
            </p:nvSpPr>
            <p:spPr>
              <a:xfrm>
                <a:off x="5354487" y="3298401"/>
                <a:ext cx="1643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Karla" pitchFamily="2" charset="77"/>
                  </a:rPr>
                  <a:t>Impurity Decrease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0.35</m:t>
                    </m:r>
                  </m:oMath>
                </a14:m>
                <a:endParaRPr lang="en-US" sz="1400" dirty="0">
                  <a:solidFill>
                    <a:schemeClr val="bg1"/>
                  </a:solidFill>
                  <a:latin typeface="Karla" pitchFamily="2" charset="7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6836C9-35F9-4245-ADEB-74F03044A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487" y="3298401"/>
                <a:ext cx="1643314" cy="523220"/>
              </a:xfrm>
              <a:prstGeom prst="rect">
                <a:avLst/>
              </a:prstGeom>
              <a:blipFill>
                <a:blip r:embed="rId4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9DD1C359-81E9-6047-ADD0-31CBB62AAB04}"/>
              </a:ext>
            </a:extLst>
          </p:cNvPr>
          <p:cNvSpPr/>
          <p:nvPr/>
        </p:nvSpPr>
        <p:spPr>
          <a:xfrm>
            <a:off x="4482253" y="3051786"/>
            <a:ext cx="366835" cy="2462819"/>
          </a:xfrm>
          <a:prstGeom prst="rightBrace">
            <a:avLst>
              <a:gd name="adj1" fmla="val 64881"/>
              <a:gd name="adj2" fmla="val 79742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7030A0"/>
              </a:solidFill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745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3" grpId="0" animBg="1"/>
      <p:bldP spid="2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1: Best-first growth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32AACD53-4E3A-7046-BC36-BA5F7F5A370E}"/>
              </a:ext>
            </a:extLst>
          </p:cNvPr>
          <p:cNvSpPr/>
          <p:nvPr/>
        </p:nvSpPr>
        <p:spPr>
          <a:xfrm>
            <a:off x="8907568" y="2932080"/>
            <a:ext cx="1826258" cy="1134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0.496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183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F488B4D-5794-3E4C-AB92-1930C9F49FD6}"/>
              </a:ext>
            </a:extLst>
          </p:cNvPr>
          <p:cNvSpPr/>
          <p:nvPr/>
        </p:nvSpPr>
        <p:spPr>
          <a:xfrm>
            <a:off x="1472873" y="2932081"/>
            <a:ext cx="1826258" cy="11342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0.354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87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EFBEF3E8-55A1-8D41-A688-D594E46FB922}"/>
              </a:ext>
            </a:extLst>
          </p:cNvPr>
          <p:cNvSpPr/>
          <p:nvPr/>
        </p:nvSpPr>
        <p:spPr>
          <a:xfrm>
            <a:off x="5126240" y="1397823"/>
            <a:ext cx="2044314" cy="11342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Sex &lt;= 0.5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0.494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270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6DAD92B-E215-2146-A963-53E7BE98C989}"/>
              </a:ext>
            </a:extLst>
          </p:cNvPr>
          <p:cNvCxnSpPr>
            <a:cxnSpLocks/>
            <a:stCxn id="100" idx="2"/>
          </p:cNvCxnSpPr>
          <p:nvPr/>
        </p:nvCxnSpPr>
        <p:spPr>
          <a:xfrm flipH="1">
            <a:off x="2386002" y="2532062"/>
            <a:ext cx="3762395" cy="40002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0C55134-1FE2-2D45-A7C9-A0AB92380E5E}"/>
              </a:ext>
            </a:extLst>
          </p:cNvPr>
          <p:cNvCxnSpPr>
            <a:cxnSpLocks/>
            <a:stCxn id="100" idx="2"/>
            <a:endCxn id="98" idx="0"/>
          </p:cNvCxnSpPr>
          <p:nvPr/>
        </p:nvCxnSpPr>
        <p:spPr>
          <a:xfrm>
            <a:off x="6148397" y="2532062"/>
            <a:ext cx="3672300" cy="400018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30FA3A-81E9-EE46-B1EA-5D710840C984}"/>
              </a:ext>
            </a:extLst>
          </p:cNvPr>
          <p:cNvSpPr/>
          <p:nvPr/>
        </p:nvSpPr>
        <p:spPr>
          <a:xfrm>
            <a:off x="7617754" y="4547969"/>
            <a:ext cx="2044314" cy="9988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0.474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83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No Disease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84C49A-B104-4745-BD34-EE0247FF7B51}"/>
              </a:ext>
            </a:extLst>
          </p:cNvPr>
          <p:cNvSpPr/>
          <p:nvPr/>
        </p:nvSpPr>
        <p:spPr>
          <a:xfrm>
            <a:off x="9820697" y="4550670"/>
            <a:ext cx="2032449" cy="99889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0.435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100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4EA502-1E6B-D24B-A1C0-2E7521BFB022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8639910" y="4066319"/>
            <a:ext cx="1190471" cy="48165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01D1AF-C734-AD41-8E6F-1E1E404F309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830382" y="4066319"/>
            <a:ext cx="1006540" cy="484351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491BF8-98DE-854E-9AC9-0D36186C1164}"/>
              </a:ext>
            </a:extLst>
          </p:cNvPr>
          <p:cNvSpPr/>
          <p:nvPr/>
        </p:nvSpPr>
        <p:spPr>
          <a:xfrm>
            <a:off x="8907568" y="2930729"/>
            <a:ext cx="1826258" cy="1134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Age &lt;= 53.5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Gini = 0.496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Samples = 183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Class = Disease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B0C60A-A549-6A4E-9A2A-E43B37BA1E70}"/>
              </a:ext>
            </a:extLst>
          </p:cNvPr>
          <p:cNvSpPr/>
          <p:nvPr/>
        </p:nvSpPr>
        <p:spPr>
          <a:xfrm>
            <a:off x="4510089" y="6272137"/>
            <a:ext cx="768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Karla" pitchFamily="2" charset="77"/>
              </a:rPr>
              <a:t>Now we compare the impurity decrease when splitting these 3 nodes!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37F82-9D06-4549-BCFE-8F75DFF47E17}"/>
              </a:ext>
            </a:extLst>
          </p:cNvPr>
          <p:cNvSpPr/>
          <p:nvPr/>
        </p:nvSpPr>
        <p:spPr>
          <a:xfrm>
            <a:off x="731115" y="5226117"/>
            <a:ext cx="35360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arla" pitchFamily="2" charset="77"/>
              </a:rPr>
              <a:t>This process is repeated until </a:t>
            </a:r>
            <a:r>
              <a:rPr lang="en-US" sz="16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lang="en-US" sz="16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Karla" pitchFamily="2" charset="77"/>
              </a:rPr>
              <a:t>is reached.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95885-B4C1-A04E-8357-A04BA8AB25B2}"/>
              </a:ext>
            </a:extLst>
          </p:cNvPr>
          <p:cNvCxnSpPr>
            <a:cxnSpLocks/>
            <a:stCxn id="3" idx="0"/>
            <a:endCxn id="99" idx="2"/>
          </p:cNvCxnSpPr>
          <p:nvPr/>
        </p:nvCxnSpPr>
        <p:spPr>
          <a:xfrm flipH="1" flipV="1">
            <a:off x="2386002" y="4066320"/>
            <a:ext cx="5965043" cy="2205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F173BA-6B1C-0E42-8B98-01A9D82715A6}"/>
              </a:ext>
            </a:extLst>
          </p:cNvPr>
          <p:cNvCxnSpPr>
            <a:cxnSpLocks/>
            <a:stCxn id="3" idx="0"/>
            <a:endCxn id="17" idx="2"/>
          </p:cNvCxnSpPr>
          <p:nvPr/>
        </p:nvCxnSpPr>
        <p:spPr>
          <a:xfrm flipV="1">
            <a:off x="8351045" y="5546864"/>
            <a:ext cx="288866" cy="725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6E713C-EF46-914E-A122-73A26AD73CBC}"/>
              </a:ext>
            </a:extLst>
          </p:cNvPr>
          <p:cNvCxnSpPr>
            <a:cxnSpLocks/>
            <a:stCxn id="3" idx="0"/>
            <a:endCxn id="18" idx="2"/>
          </p:cNvCxnSpPr>
          <p:nvPr/>
        </p:nvCxnSpPr>
        <p:spPr>
          <a:xfrm flipV="1">
            <a:off x="8351045" y="5549565"/>
            <a:ext cx="2485877" cy="722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54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2: Level-order vs Best-first growth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76D2A0C-CA70-4C41-A951-B847C4CC4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2" y="1853506"/>
            <a:ext cx="6546807" cy="34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2B3C0A8-423C-714E-8402-B8348985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2" y="2482791"/>
            <a:ext cx="5073605" cy="2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E598E0-09B6-6946-8B76-16F2C97EF33C}"/>
              </a:ext>
            </a:extLst>
          </p:cNvPr>
          <p:cNvCxnSpPr/>
          <p:nvPr/>
        </p:nvCxnSpPr>
        <p:spPr>
          <a:xfrm>
            <a:off x="6845300" y="1441450"/>
            <a:ext cx="0" cy="4851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9B1643A-423B-6343-A9C8-583BC1800D5C}"/>
              </a:ext>
            </a:extLst>
          </p:cNvPr>
          <p:cNvSpPr/>
          <p:nvPr/>
        </p:nvSpPr>
        <p:spPr>
          <a:xfrm>
            <a:off x="8226497" y="5686909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0228C1-8AFC-7C44-BACB-EBD51A1A99D3}"/>
              </a:ext>
            </a:extLst>
          </p:cNvPr>
          <p:cNvSpPr/>
          <p:nvPr/>
        </p:nvSpPr>
        <p:spPr>
          <a:xfrm>
            <a:off x="2093708" y="5686909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1B119A-3730-6634-1613-6D559180A987}"/>
              </a:ext>
            </a:extLst>
          </p:cNvPr>
          <p:cNvCxnSpPr/>
          <p:nvPr/>
        </p:nvCxnSpPr>
        <p:spPr>
          <a:xfrm flipH="1">
            <a:off x="2072108" y="2259443"/>
            <a:ext cx="821505" cy="5116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C9E8DF-8D17-FFE4-F7E5-B671159A414F}"/>
              </a:ext>
            </a:extLst>
          </p:cNvPr>
          <p:cNvCxnSpPr>
            <a:cxnSpLocks/>
          </p:cNvCxnSpPr>
          <p:nvPr/>
        </p:nvCxnSpPr>
        <p:spPr>
          <a:xfrm>
            <a:off x="3999185" y="2216119"/>
            <a:ext cx="696686" cy="5982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250410-D30B-D399-736E-E5DF3C4F6CD3}"/>
              </a:ext>
            </a:extLst>
          </p:cNvPr>
          <p:cNvCxnSpPr>
            <a:cxnSpLocks/>
          </p:cNvCxnSpPr>
          <p:nvPr/>
        </p:nvCxnSpPr>
        <p:spPr>
          <a:xfrm flipH="1">
            <a:off x="1043708" y="3420995"/>
            <a:ext cx="296453" cy="212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2F9937-CFA4-4C17-4708-85125699DB24}"/>
              </a:ext>
            </a:extLst>
          </p:cNvPr>
          <p:cNvCxnSpPr>
            <a:cxnSpLocks/>
          </p:cNvCxnSpPr>
          <p:nvPr/>
        </p:nvCxnSpPr>
        <p:spPr>
          <a:xfrm>
            <a:off x="2397887" y="3408395"/>
            <a:ext cx="258913" cy="225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6A8078-8761-F1DA-E6F5-E3374662F1B8}"/>
              </a:ext>
            </a:extLst>
          </p:cNvPr>
          <p:cNvCxnSpPr>
            <a:cxnSpLocks/>
          </p:cNvCxnSpPr>
          <p:nvPr/>
        </p:nvCxnSpPr>
        <p:spPr>
          <a:xfrm>
            <a:off x="5682287" y="3349394"/>
            <a:ext cx="258913" cy="225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54BA3C-9274-57EF-6A5A-F8E8D529434A}"/>
              </a:ext>
            </a:extLst>
          </p:cNvPr>
          <p:cNvCxnSpPr>
            <a:cxnSpLocks/>
          </p:cNvCxnSpPr>
          <p:nvPr/>
        </p:nvCxnSpPr>
        <p:spPr>
          <a:xfrm flipH="1">
            <a:off x="4251831" y="3314640"/>
            <a:ext cx="296453" cy="212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E29292-B979-EA1C-EF62-203F6CC542DA}"/>
              </a:ext>
            </a:extLst>
          </p:cNvPr>
          <p:cNvCxnSpPr>
            <a:cxnSpLocks/>
          </p:cNvCxnSpPr>
          <p:nvPr/>
        </p:nvCxnSpPr>
        <p:spPr>
          <a:xfrm flipH="1">
            <a:off x="3770632" y="4352795"/>
            <a:ext cx="296453" cy="212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B1D1C5-DADF-B9D5-7C72-B2D52F9A2083}"/>
              </a:ext>
            </a:extLst>
          </p:cNvPr>
          <p:cNvCxnSpPr>
            <a:cxnSpLocks/>
          </p:cNvCxnSpPr>
          <p:nvPr/>
        </p:nvCxnSpPr>
        <p:spPr>
          <a:xfrm>
            <a:off x="4418828" y="4345847"/>
            <a:ext cx="258913" cy="225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ADD374-9F5F-7297-B2CD-784657CB8433}"/>
              </a:ext>
            </a:extLst>
          </p:cNvPr>
          <p:cNvCxnSpPr>
            <a:cxnSpLocks/>
          </p:cNvCxnSpPr>
          <p:nvPr/>
        </p:nvCxnSpPr>
        <p:spPr>
          <a:xfrm flipH="1">
            <a:off x="5426966" y="4352795"/>
            <a:ext cx="296453" cy="212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D90ACC-384C-A22D-29E3-420EA047654B}"/>
              </a:ext>
            </a:extLst>
          </p:cNvPr>
          <p:cNvCxnSpPr>
            <a:cxnSpLocks/>
          </p:cNvCxnSpPr>
          <p:nvPr/>
        </p:nvCxnSpPr>
        <p:spPr>
          <a:xfrm>
            <a:off x="6025647" y="4340195"/>
            <a:ext cx="258913" cy="225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53E587-7CEC-EFA4-4588-F537FFC3E228}"/>
              </a:ext>
            </a:extLst>
          </p:cNvPr>
          <p:cNvCxnSpPr>
            <a:cxnSpLocks/>
          </p:cNvCxnSpPr>
          <p:nvPr/>
        </p:nvCxnSpPr>
        <p:spPr>
          <a:xfrm>
            <a:off x="2941465" y="4363149"/>
            <a:ext cx="258913" cy="225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629AD2-4D06-DD39-3F89-E8974D8B9443}"/>
              </a:ext>
            </a:extLst>
          </p:cNvPr>
          <p:cNvCxnSpPr>
            <a:cxnSpLocks/>
          </p:cNvCxnSpPr>
          <p:nvPr/>
        </p:nvCxnSpPr>
        <p:spPr>
          <a:xfrm flipH="1">
            <a:off x="2192175" y="4352795"/>
            <a:ext cx="296453" cy="212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E2ED27-9A1C-C29C-204A-239B4195960C}"/>
              </a:ext>
            </a:extLst>
          </p:cNvPr>
          <p:cNvCxnSpPr>
            <a:cxnSpLocks/>
          </p:cNvCxnSpPr>
          <p:nvPr/>
        </p:nvCxnSpPr>
        <p:spPr>
          <a:xfrm flipH="1">
            <a:off x="514669" y="4336449"/>
            <a:ext cx="296453" cy="212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FC41DE-5F60-93BD-9472-A6FB6AB0DF61}"/>
              </a:ext>
            </a:extLst>
          </p:cNvPr>
          <p:cNvCxnSpPr>
            <a:cxnSpLocks/>
          </p:cNvCxnSpPr>
          <p:nvPr/>
        </p:nvCxnSpPr>
        <p:spPr>
          <a:xfrm>
            <a:off x="1141254" y="4339603"/>
            <a:ext cx="258913" cy="225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FB50FE-3100-0B74-0457-7816FEBEA49D}"/>
              </a:ext>
            </a:extLst>
          </p:cNvPr>
          <p:cNvCxnSpPr>
            <a:cxnSpLocks/>
          </p:cNvCxnSpPr>
          <p:nvPr/>
        </p:nvCxnSpPr>
        <p:spPr>
          <a:xfrm>
            <a:off x="8625647" y="3505822"/>
            <a:ext cx="258913" cy="225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D65A8E-4576-1733-5D07-FCA8B6BCA803}"/>
              </a:ext>
            </a:extLst>
          </p:cNvPr>
          <p:cNvCxnSpPr>
            <a:cxnSpLocks/>
          </p:cNvCxnSpPr>
          <p:nvPr/>
        </p:nvCxnSpPr>
        <p:spPr>
          <a:xfrm flipH="1">
            <a:off x="7125854" y="3503496"/>
            <a:ext cx="296453" cy="212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B8439C-06EC-C8AA-C96C-4FEDCEFCDC84}"/>
              </a:ext>
            </a:extLst>
          </p:cNvPr>
          <p:cNvCxnSpPr>
            <a:cxnSpLocks/>
          </p:cNvCxnSpPr>
          <p:nvPr/>
        </p:nvCxnSpPr>
        <p:spPr>
          <a:xfrm flipH="1">
            <a:off x="8226726" y="2790616"/>
            <a:ext cx="296453" cy="212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E489CD-FB95-54F5-E472-E97DDF8BA541}"/>
              </a:ext>
            </a:extLst>
          </p:cNvPr>
          <p:cNvCxnSpPr>
            <a:cxnSpLocks/>
          </p:cNvCxnSpPr>
          <p:nvPr/>
        </p:nvCxnSpPr>
        <p:spPr>
          <a:xfrm>
            <a:off x="9853789" y="2822064"/>
            <a:ext cx="258913" cy="225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851DE-5107-D250-94FF-D615EF240878}"/>
              </a:ext>
            </a:extLst>
          </p:cNvPr>
          <p:cNvCxnSpPr>
            <a:cxnSpLocks/>
          </p:cNvCxnSpPr>
          <p:nvPr/>
        </p:nvCxnSpPr>
        <p:spPr>
          <a:xfrm flipH="1">
            <a:off x="9458304" y="3503495"/>
            <a:ext cx="296453" cy="212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C4C494A-FEDA-B0A5-840E-7147D79C4F13}"/>
              </a:ext>
            </a:extLst>
          </p:cNvPr>
          <p:cNvCxnSpPr>
            <a:cxnSpLocks/>
          </p:cNvCxnSpPr>
          <p:nvPr/>
        </p:nvCxnSpPr>
        <p:spPr>
          <a:xfrm>
            <a:off x="10920557" y="3462048"/>
            <a:ext cx="258913" cy="225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98A088-6734-A25E-AFE9-288677D6B5A2}"/>
              </a:ext>
            </a:extLst>
          </p:cNvPr>
          <p:cNvCxnSpPr>
            <a:cxnSpLocks/>
          </p:cNvCxnSpPr>
          <p:nvPr/>
        </p:nvCxnSpPr>
        <p:spPr>
          <a:xfrm flipH="1">
            <a:off x="10052446" y="4228743"/>
            <a:ext cx="296453" cy="2127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9FEF4E-BB57-7370-C95D-94C099E7F689}"/>
              </a:ext>
            </a:extLst>
          </p:cNvPr>
          <p:cNvCxnSpPr>
            <a:cxnSpLocks/>
          </p:cNvCxnSpPr>
          <p:nvPr/>
        </p:nvCxnSpPr>
        <p:spPr>
          <a:xfrm>
            <a:off x="11416281" y="4159045"/>
            <a:ext cx="258913" cy="225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9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>
            <a:extLst>
              <a:ext uri="{FF2B5EF4-FFF2-40B4-BE49-F238E27FC236}">
                <a16:creationId xmlns:a16="http://schemas.microsoft.com/office/drawing/2014/main" id="{EE34AED8-9DE6-D318-D95F-61F74A869718}"/>
              </a:ext>
            </a:extLst>
          </p:cNvPr>
          <p:cNvSpPr/>
          <p:nvPr/>
        </p:nvSpPr>
        <p:spPr>
          <a:xfrm flipH="1">
            <a:off x="7289535" y="4513622"/>
            <a:ext cx="2927282" cy="1219577"/>
          </a:xfrm>
          <a:prstGeom prst="wedgeEllipseCallout">
            <a:avLst>
              <a:gd name="adj1" fmla="val -48234"/>
              <a:gd name="adj2" fmla="val 616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1F44C-6131-DB8D-FF16-D2E6C7B5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084F-A6FC-BAA4-4DA6-DFF9A857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Classification Boundaries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Decision Boundaries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/>
              <a:t>are defined where the probabilities of being in class 1 and class 0 are equal, i.e.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9478C-FE3A-2515-EB7B-6187308C3A36}"/>
                  </a:ext>
                </a:extLst>
              </p:cNvPr>
              <p:cNvSpPr txBox="1"/>
              <p:nvPr/>
            </p:nvSpPr>
            <p:spPr>
              <a:xfrm>
                <a:off x="2609850" y="2676882"/>
                <a:ext cx="6103620" cy="1292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23875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523875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9478C-FE3A-2515-EB7B-6187308C3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50" y="2676882"/>
                <a:ext cx="6103620" cy="1292662"/>
              </a:xfrm>
              <a:prstGeom prst="rect">
                <a:avLst/>
              </a:prstGeom>
              <a:blipFill>
                <a:blip r:embed="rId2"/>
                <a:stretch>
                  <a:fillRect b="-1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DD5AEAE-25A1-3827-A772-43C5D58E97C7}"/>
              </a:ext>
            </a:extLst>
          </p:cNvPr>
          <p:cNvSpPr txBox="1"/>
          <p:nvPr/>
        </p:nvSpPr>
        <p:spPr>
          <a:xfrm>
            <a:off x="833415" y="3969544"/>
            <a:ext cx="10327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3875">
              <a:spcAft>
                <a:spcPts val="1800"/>
              </a:spcAft>
            </a:pPr>
            <a:r>
              <a:rPr lang="en-US" sz="2800" dirty="0">
                <a:solidFill>
                  <a:schemeClr val="bg1"/>
                </a:solidFill>
              </a:rPr>
              <a:t>which is equivalent to when the </a:t>
            </a:r>
            <a:r>
              <a:rPr lang="en-US" sz="2800" dirty="0">
                <a:solidFill>
                  <a:schemeClr val="bg1"/>
                </a:solidFill>
                <a:latin typeface="Karla" pitchFamily="2" charset="0"/>
                <a:ea typeface="Courier" charset="0"/>
                <a:cs typeface="Courier" charset="0"/>
              </a:rPr>
              <a:t>log-odds are zero</a:t>
            </a:r>
            <a:r>
              <a:rPr lang="en-US" sz="2800" dirty="0">
                <a:solidFill>
                  <a:schemeClr val="bg1"/>
                </a:solidFill>
              </a:rPr>
              <a:t>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713601-8FD0-33B2-C98C-DAB0762DF527}"/>
                  </a:ext>
                </a:extLst>
              </p:cNvPr>
              <p:cNvSpPr txBox="1"/>
              <p:nvPr/>
            </p:nvSpPr>
            <p:spPr>
              <a:xfrm>
                <a:off x="2320290" y="4649432"/>
                <a:ext cx="61036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23875"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𝛽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713601-8FD0-33B2-C98C-DAB0762DF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290" y="4649432"/>
                <a:ext cx="6103620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8DDF12B-47EE-8ACD-2669-BB2F5A42F7A7}"/>
              </a:ext>
            </a:extLst>
          </p:cNvPr>
          <p:cNvSpPr txBox="1"/>
          <p:nvPr/>
        </p:nvSpPr>
        <p:spPr>
          <a:xfrm>
            <a:off x="7042483" y="4806594"/>
            <a:ext cx="2927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3875">
              <a:spcAft>
                <a:spcPts val="1800"/>
              </a:spcAft>
            </a:pPr>
            <a:r>
              <a:rPr lang="en-US" sz="1800" b="1" dirty="0"/>
              <a:t>This equation defines a line or a hyperplane. </a:t>
            </a:r>
          </a:p>
        </p:txBody>
      </p:sp>
      <p:pic>
        <p:nvPicPr>
          <p:cNvPr id="4" name="Picture 3" descr="A picture containing mask, doll&#10;&#10;Description automatically generated">
            <a:extLst>
              <a:ext uri="{FF2B5EF4-FFF2-40B4-BE49-F238E27FC236}">
                <a16:creationId xmlns:a16="http://schemas.microsoft.com/office/drawing/2014/main" id="{D2A6619D-F981-AE6A-B5AF-A8C0C2E92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032" y="5032001"/>
            <a:ext cx="1562100" cy="168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FE59F2-49AA-EFA2-04C8-FB447D79BBEC}"/>
              </a:ext>
            </a:extLst>
          </p:cNvPr>
          <p:cNvSpPr/>
          <p:nvPr/>
        </p:nvSpPr>
        <p:spPr>
          <a:xfrm>
            <a:off x="8423910" y="2645892"/>
            <a:ext cx="2214623" cy="5671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A8416-024F-E0EA-BC91-BB353E0CAA2C}"/>
                  </a:ext>
                </a:extLst>
              </p:cNvPr>
              <p:cNvSpPr txBox="1"/>
              <p:nvPr/>
            </p:nvSpPr>
            <p:spPr>
              <a:xfrm>
                <a:off x="2609850" y="2676882"/>
                <a:ext cx="6103620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23875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A8416-024F-E0EA-BC91-BB353E0CA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50" y="2676882"/>
                <a:ext cx="6103620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39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9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22304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chemeClr val="bg1"/>
                    </a:solidFill>
                  </a:rPr>
                  <a:t>A more restrictive stopping condition is: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solidFill>
                      <a:schemeClr val="bg1"/>
                    </a:solidFill>
                  </a:rPr>
                  <a:t>Compute the gain in purity of splitting a region </a:t>
                </a:r>
                <a:r>
                  <a:rPr lang="en-US" i="1" dirty="0">
                    <a:solidFill>
                      <a:schemeClr val="bg1"/>
                    </a:solidFill>
                  </a:rPr>
                  <a:t>R </a:t>
                </a:r>
                <a:r>
                  <a:rPr lang="en-US" dirty="0">
                    <a:solidFill>
                      <a:schemeClr val="bg1"/>
                    </a:solidFill>
                  </a:rPr>
                  <a:t>into </a:t>
                </a:r>
                <a:r>
                  <a:rPr lang="en-US" i="1" dirty="0">
                    <a:solidFill>
                      <a:schemeClr val="bg1"/>
                    </a:solidFill>
                  </a:rPr>
                  <a:t>R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:r>
                  <a:rPr lang="en-US" i="1" dirty="0">
                    <a:solidFill>
                      <a:schemeClr val="bg1"/>
                    </a:solidFill>
                  </a:rPr>
                  <a:t>R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i="1" dirty="0">
                    <a:solidFill>
                      <a:schemeClr val="bg1"/>
                    </a:solidFill>
                  </a:rPr>
                  <a:t>:</a:t>
                </a:r>
                <a:br>
                  <a:rPr lang="en-US" i="1" dirty="0">
                    <a:solidFill>
                      <a:schemeClr val="bg1"/>
                    </a:solidFill>
                  </a:rPr>
                </a:br>
                <a:endParaRPr lang="en-US" i="1" dirty="0">
                  <a:solidFill>
                    <a:schemeClr val="bg1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Don’t split if the gain is less than some pre-defined threshold (</a:t>
                </a:r>
                <a:r>
                  <a:rPr lang="en-US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min_impurity_decrease</a:t>
                </a:r>
                <a:r>
                  <a:rPr lang="en-US" dirty="0">
                    <a:solidFill>
                      <a:schemeClr val="bg1"/>
                    </a:solidFill>
                  </a:rPr>
                  <a:t>). 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223042"/>
              </a:xfrm>
              <a:blipFill>
                <a:blip r:embed="rId2"/>
                <a:stretch>
                  <a:fillRect l="-1229" t="-1211" r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40260C-2A2C-410E-8D30-2DCD9A73B5A6}"/>
              </a:ext>
            </a:extLst>
          </p:cNvPr>
          <p:cNvCxnSpPr>
            <a:cxnSpLocks/>
          </p:cNvCxnSpPr>
          <p:nvPr/>
        </p:nvCxnSpPr>
        <p:spPr>
          <a:xfrm>
            <a:off x="5408341" y="3925229"/>
            <a:ext cx="0" cy="49065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FE1409-DB9C-413F-9DD1-E2F9185328C5}"/>
              </a:ext>
            </a:extLst>
          </p:cNvPr>
          <p:cNvSpPr txBox="1"/>
          <p:nvPr/>
        </p:nvSpPr>
        <p:spPr>
          <a:xfrm>
            <a:off x="3041495" y="4426363"/>
            <a:ext cx="52661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Karla" pitchFamily="2" charset="0"/>
              </a:rPr>
              <a:t>Classification Error/Gini Index/Entropy</a:t>
            </a:r>
          </a:p>
        </p:txBody>
      </p:sp>
    </p:spTree>
    <p:extLst>
      <p:ext uri="{BB962C8B-B14F-4D97-AF65-F5344CB8AC3E}">
        <p14:creationId xmlns:p14="http://schemas.microsoft.com/office/powerpoint/2010/main" val="107693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CF98-3676-7D3B-FB40-EBFAC8C2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30613"/>
            <a:ext cx="10972800" cy="12581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 we decide what is the appropriate stopping condition or stopping method?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38A0B-358C-9E18-9A5F-35C67430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>
                <a:solidFill>
                  <a:schemeClr val="bg1"/>
                </a:solidFill>
              </a:rPr>
              <a:t>81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person with a mustache&#10;&#10;Description automatically generated">
            <a:extLst>
              <a:ext uri="{FF2B5EF4-FFF2-40B4-BE49-F238E27FC236}">
                <a16:creationId xmlns:a16="http://schemas.microsoft.com/office/drawing/2014/main" id="{4BE13C0B-3B7B-4182-C7DA-DC76EE2CB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719" y="2660616"/>
            <a:ext cx="5742562" cy="32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66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Variance vs Bias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A0663-DA35-4A1F-8F8B-126D49C8AEB1}"/>
              </a:ext>
            </a:extLst>
          </p:cNvPr>
          <p:cNvSpPr txBox="1"/>
          <p:nvPr/>
        </p:nvSpPr>
        <p:spPr>
          <a:xfrm>
            <a:off x="6800068" y="1874077"/>
            <a:ext cx="1323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arla" pitchFamily="2" charset="0"/>
              </a:rPr>
              <a:t>. . . 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0244C-5B50-9643-9E36-25058C44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772" y="999893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1407C-7F13-7F47-8D5A-7947F0A5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89562" y="991850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411392-5543-E940-BC95-5722D3BD38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04437" y="983807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5" name="!!ShapeForMorph">
            <a:extLst>
              <a:ext uri="{FF2B5EF4-FFF2-40B4-BE49-F238E27FC236}">
                <a16:creationId xmlns:a16="http://schemas.microsoft.com/office/drawing/2014/main" id="{7D4C7FDB-3C70-B847-9C95-2B39EF333D75}"/>
              </a:ext>
            </a:extLst>
          </p:cNvPr>
          <p:cNvSpPr/>
          <p:nvPr/>
        </p:nvSpPr>
        <p:spPr>
          <a:xfrm>
            <a:off x="3561851" y="4102100"/>
            <a:ext cx="1187949" cy="482600"/>
          </a:xfrm>
          <a:prstGeom prst="right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8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Variance vs Bias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A0663-DA35-4A1F-8F8B-126D49C8AEB1}"/>
              </a:ext>
            </a:extLst>
          </p:cNvPr>
          <p:cNvSpPr txBox="1"/>
          <p:nvPr/>
        </p:nvSpPr>
        <p:spPr>
          <a:xfrm>
            <a:off x="6800068" y="1874077"/>
            <a:ext cx="1323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arla" pitchFamily="2" charset="0"/>
              </a:rPr>
              <a:t>. . .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29B79-A5B0-40A9-B0DE-CC4A2D24FCC9}"/>
              </a:ext>
            </a:extLst>
          </p:cNvPr>
          <p:cNvSpPr txBox="1"/>
          <p:nvPr/>
        </p:nvSpPr>
        <p:spPr>
          <a:xfrm>
            <a:off x="4609788" y="4572137"/>
            <a:ext cx="3353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Karla" pitchFamily="2" charset="0"/>
              </a:rPr>
              <a:t>Bias decreases </a:t>
            </a:r>
            <a:r>
              <a:rPr lang="en-US" sz="1800" dirty="0">
                <a:solidFill>
                  <a:schemeClr val="bg1"/>
                </a:solidFill>
                <a:latin typeface="Karla" pitchFamily="2" charset="0"/>
              </a:rPr>
              <a:t>(can overfit)</a:t>
            </a:r>
            <a:endParaRPr lang="en-US" dirty="0">
              <a:solidFill>
                <a:schemeClr val="bg1"/>
              </a:solidFill>
              <a:latin typeface="Karl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0244C-5B50-9643-9E36-25058C44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8772" y="999893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1407C-7F13-7F47-8D5A-7947F0A5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9562" y="991850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411392-5543-E940-BC95-5722D3BD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04437" y="983807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!!ShapeForMorph">
            <a:extLst>
              <a:ext uri="{FF2B5EF4-FFF2-40B4-BE49-F238E27FC236}">
                <a16:creationId xmlns:a16="http://schemas.microsoft.com/office/drawing/2014/main" id="{AEE38906-3E9E-3944-BAEA-A092A09F1CD6}"/>
              </a:ext>
            </a:extLst>
          </p:cNvPr>
          <p:cNvSpPr/>
          <p:nvPr/>
        </p:nvSpPr>
        <p:spPr>
          <a:xfrm>
            <a:off x="3561851" y="4102100"/>
            <a:ext cx="5112249" cy="4826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!!ShapeForMorph2">
            <a:extLst>
              <a:ext uri="{FF2B5EF4-FFF2-40B4-BE49-F238E27FC236}">
                <a16:creationId xmlns:a16="http://schemas.microsoft.com/office/drawing/2014/main" id="{3DE5BAA4-597A-634D-AADF-D33D040BC0FA}"/>
              </a:ext>
            </a:extLst>
          </p:cNvPr>
          <p:cNvSpPr/>
          <p:nvPr/>
        </p:nvSpPr>
        <p:spPr>
          <a:xfrm rot="10800000">
            <a:off x="7333751" y="4966869"/>
            <a:ext cx="1340349" cy="482600"/>
          </a:xfrm>
          <a:prstGeom prst="right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9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Variance vs Bias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999" y="5900033"/>
            <a:ext cx="10836000" cy="575397"/>
          </a:xfrm>
        </p:spPr>
        <p:txBody>
          <a:bodyPr>
            <a:noAutofit/>
          </a:bodyPr>
          <a:lstStyle/>
          <a:p>
            <a:pPr>
              <a:spcAft>
                <a:spcPts val="400"/>
              </a:spcAft>
            </a:pPr>
            <a:r>
              <a:rPr lang="en-US" sz="2100" dirty="0">
                <a:solidFill>
                  <a:schemeClr val="bg1"/>
                </a:solidFill>
              </a:rPr>
              <a:t>Complex trees are also harder to interpret and more computationally expensive to train. </a:t>
            </a:r>
            <a:endParaRPr lang="en-US" sz="21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A0663-DA35-4A1F-8F8B-126D49C8AEB1}"/>
              </a:ext>
            </a:extLst>
          </p:cNvPr>
          <p:cNvSpPr txBox="1"/>
          <p:nvPr/>
        </p:nvSpPr>
        <p:spPr>
          <a:xfrm>
            <a:off x="6800068" y="1874077"/>
            <a:ext cx="1323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arla" pitchFamily="2" charset="0"/>
              </a:rPr>
              <a:t>. . . 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1C897-0712-4656-83DB-38E48B0CB7A9}"/>
              </a:ext>
            </a:extLst>
          </p:cNvPr>
          <p:cNvSpPr txBox="1"/>
          <p:nvPr/>
        </p:nvSpPr>
        <p:spPr>
          <a:xfrm>
            <a:off x="4287334" y="5490085"/>
            <a:ext cx="3998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Karla" pitchFamily="2" charset="0"/>
              </a:rPr>
              <a:t>Variance decreases </a:t>
            </a:r>
            <a:r>
              <a:rPr lang="en-US" sz="1800" dirty="0">
                <a:solidFill>
                  <a:schemeClr val="bg1"/>
                </a:solidFill>
                <a:latin typeface="Karla" pitchFamily="2" charset="0"/>
              </a:rPr>
              <a:t>(can underfit)</a:t>
            </a:r>
            <a:endParaRPr lang="en-US" dirty="0">
              <a:solidFill>
                <a:schemeClr val="bg1"/>
              </a:solidFill>
              <a:latin typeface="Karl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0244C-5B50-9643-9E36-25058C44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8772" y="999893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1407C-7F13-7F47-8D5A-7947F0A5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9562" y="991850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411392-5543-E940-BC95-5722D3BD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04437" y="983807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!!ShapeForMorph">
            <a:extLst>
              <a:ext uri="{FF2B5EF4-FFF2-40B4-BE49-F238E27FC236}">
                <a16:creationId xmlns:a16="http://schemas.microsoft.com/office/drawing/2014/main" id="{AEE38906-3E9E-3944-BAEA-A092A09F1CD6}"/>
              </a:ext>
            </a:extLst>
          </p:cNvPr>
          <p:cNvSpPr/>
          <p:nvPr/>
        </p:nvSpPr>
        <p:spPr>
          <a:xfrm>
            <a:off x="3561851" y="4102100"/>
            <a:ext cx="5112249" cy="4826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!!ShapeForMorph2">
            <a:extLst>
              <a:ext uri="{FF2B5EF4-FFF2-40B4-BE49-F238E27FC236}">
                <a16:creationId xmlns:a16="http://schemas.microsoft.com/office/drawing/2014/main" id="{AEF9DEF8-BA16-8E42-AB75-3E1FB329D3D5}"/>
              </a:ext>
            </a:extLst>
          </p:cNvPr>
          <p:cNvSpPr/>
          <p:nvPr/>
        </p:nvSpPr>
        <p:spPr>
          <a:xfrm rot="10800000">
            <a:off x="3561850" y="4966869"/>
            <a:ext cx="5112250" cy="4826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BE717-AB59-A92E-5B9D-3CCE06AF212C}"/>
              </a:ext>
            </a:extLst>
          </p:cNvPr>
          <p:cNvSpPr txBox="1"/>
          <p:nvPr/>
        </p:nvSpPr>
        <p:spPr>
          <a:xfrm>
            <a:off x="4609788" y="4572137"/>
            <a:ext cx="3353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Karla" pitchFamily="2" charset="0"/>
              </a:rPr>
              <a:t>Bias decreases </a:t>
            </a:r>
            <a:r>
              <a:rPr lang="en-US" sz="1800" dirty="0">
                <a:solidFill>
                  <a:schemeClr val="bg1"/>
                </a:solidFill>
                <a:latin typeface="Karla" pitchFamily="2" charset="0"/>
              </a:rPr>
              <a:t>(can overfit)</a:t>
            </a:r>
            <a:endParaRPr lang="en-US" dirty="0">
              <a:solidFill>
                <a:schemeClr val="bg1"/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078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Variance vs Bias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FC3812-C776-E340-AB80-57430A5314BE}"/>
              </a:ext>
            </a:extLst>
          </p:cNvPr>
          <p:cNvSpPr/>
          <p:nvPr/>
        </p:nvSpPr>
        <p:spPr>
          <a:xfrm>
            <a:off x="5058253" y="1179698"/>
            <a:ext cx="6096000" cy="253402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77"/>
              </a:rPr>
              <a:t>High Bias: </a:t>
            </a:r>
            <a:r>
              <a:rPr lang="en-US" sz="1900" dirty="0">
                <a:solidFill>
                  <a:schemeClr val="bg1"/>
                </a:solidFill>
                <a:latin typeface="Karla" pitchFamily="2" charset="77"/>
              </a:rPr>
              <a:t>Trees of low depth are not a good fit for the training data - it’s unable to capture the nonlinear boundary separating the two classes. </a:t>
            </a:r>
          </a:p>
          <a:p>
            <a:pPr>
              <a:spcAft>
                <a:spcPts val="400"/>
              </a:spcAft>
            </a:pPr>
            <a:endParaRPr lang="en-US" sz="1900" dirty="0">
              <a:solidFill>
                <a:schemeClr val="bg1"/>
              </a:solidFill>
              <a:latin typeface="Karla" pitchFamily="2" charset="77"/>
            </a:endParaRP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77"/>
              </a:rPr>
              <a:t>Low Variance: </a:t>
            </a:r>
            <a:r>
              <a:rPr lang="en-US" sz="1900" dirty="0">
                <a:solidFill>
                  <a:schemeClr val="bg1"/>
                </a:solidFill>
                <a:latin typeface="Karla" pitchFamily="2" charset="77"/>
              </a:rPr>
              <a:t>Trees of low depth are robust to slight perturbations in the training data - the square carved out by the model is stable if you move the boundary points a bit.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57E7D-F921-A543-81B4-A95DD186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1179" y="3890673"/>
            <a:ext cx="2865367" cy="2780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5D2164-98F2-5F4E-94B8-CBA46A7519DD}"/>
              </a:ext>
            </a:extLst>
          </p:cNvPr>
          <p:cNvSpPr/>
          <p:nvPr/>
        </p:nvSpPr>
        <p:spPr>
          <a:xfrm>
            <a:off x="5058253" y="4142624"/>
            <a:ext cx="6096000" cy="126188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77"/>
              </a:rPr>
              <a:t>Low Bias: </a:t>
            </a:r>
            <a:r>
              <a:rPr lang="en-US" sz="1900" dirty="0">
                <a:solidFill>
                  <a:schemeClr val="bg1"/>
                </a:solidFill>
                <a:latin typeface="Karla" pitchFamily="2" charset="77"/>
              </a:rPr>
              <a:t>With a high depth, we can obtain a model that correctly classifies all points on the boundary (by zig-zagging around each point). </a:t>
            </a:r>
            <a:br>
              <a:rPr lang="en-US" sz="1900" dirty="0">
                <a:solidFill>
                  <a:schemeClr val="bg1"/>
                </a:solidFill>
                <a:latin typeface="Karla" pitchFamily="2" charset="77"/>
              </a:rPr>
            </a:br>
            <a:endParaRPr lang="en-US" sz="1900" dirty="0">
              <a:solidFill>
                <a:schemeClr val="bg1"/>
              </a:solidFill>
              <a:latin typeface="Karla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2FD9B-358E-A23B-24E2-85B4EB5F86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71179" y="986316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3300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Variance vs Bias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FC3812-C776-E340-AB80-57430A5314BE}"/>
              </a:ext>
            </a:extLst>
          </p:cNvPr>
          <p:cNvSpPr/>
          <p:nvPr/>
        </p:nvSpPr>
        <p:spPr>
          <a:xfrm>
            <a:off x="5058253" y="1179698"/>
            <a:ext cx="6096000" cy="253402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77"/>
              </a:rPr>
              <a:t>High Bias: </a:t>
            </a:r>
            <a:r>
              <a:rPr lang="en-US" sz="1900" dirty="0">
                <a:solidFill>
                  <a:schemeClr val="bg1"/>
                </a:solidFill>
                <a:latin typeface="Karla" pitchFamily="2" charset="77"/>
              </a:rPr>
              <a:t>Trees of low depth are not a good fit for the training data - it’s unable to capture the nonlinear boundary separating the two classes. </a:t>
            </a:r>
          </a:p>
          <a:p>
            <a:pPr>
              <a:spcAft>
                <a:spcPts val="400"/>
              </a:spcAft>
            </a:pPr>
            <a:endParaRPr lang="en-US" sz="1900" dirty="0">
              <a:solidFill>
                <a:schemeClr val="bg1"/>
              </a:solidFill>
              <a:latin typeface="Karla" pitchFamily="2" charset="77"/>
            </a:endParaRP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77"/>
              </a:rPr>
              <a:t>Low Variance: </a:t>
            </a:r>
            <a:r>
              <a:rPr lang="en-US" sz="1900" dirty="0">
                <a:solidFill>
                  <a:schemeClr val="bg1"/>
                </a:solidFill>
                <a:latin typeface="Karla" pitchFamily="2" charset="77"/>
              </a:rPr>
              <a:t>Trees of low depth are robust to slight perturbations in the training data - the square carved out by the model is stable if you move the boundary points a bit.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57E7D-F921-A543-81B4-A95DD186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1180" y="3890673"/>
            <a:ext cx="2865366" cy="2780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4C13F-05F1-9CA4-8B8C-B6B54CA22D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71179" y="986316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02A26E-C0CD-F825-3F84-6951D3DBA803}"/>
              </a:ext>
            </a:extLst>
          </p:cNvPr>
          <p:cNvSpPr/>
          <p:nvPr/>
        </p:nvSpPr>
        <p:spPr>
          <a:xfrm>
            <a:off x="5058253" y="4142624"/>
            <a:ext cx="6096000" cy="126188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77"/>
              </a:rPr>
              <a:t>Low Bias: </a:t>
            </a:r>
            <a:r>
              <a:rPr lang="en-US" sz="1900" dirty="0">
                <a:solidFill>
                  <a:schemeClr val="bg1"/>
                </a:solidFill>
                <a:latin typeface="Karla" pitchFamily="2" charset="77"/>
              </a:rPr>
              <a:t>With a high depth, we can obtain a model that correctly classifies all points on the boundary (by zig-zagging around each point). </a:t>
            </a:r>
            <a:br>
              <a:rPr lang="en-US" sz="1900" dirty="0">
                <a:solidFill>
                  <a:schemeClr val="bg1"/>
                </a:solidFill>
                <a:latin typeface="Karla" pitchFamily="2" charset="77"/>
              </a:rPr>
            </a:br>
            <a:endParaRPr lang="en-US" sz="1900" dirty="0">
              <a:solidFill>
                <a:schemeClr val="bg1"/>
              </a:solidFill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25007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Variance vs Bias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FC3812-C776-E340-AB80-57430A5314BE}"/>
              </a:ext>
            </a:extLst>
          </p:cNvPr>
          <p:cNvSpPr/>
          <p:nvPr/>
        </p:nvSpPr>
        <p:spPr>
          <a:xfrm>
            <a:off x="5058253" y="1179698"/>
            <a:ext cx="6096000" cy="253402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77"/>
              </a:rPr>
              <a:t>High Bias: </a:t>
            </a:r>
            <a:r>
              <a:rPr lang="en-US" sz="1900" dirty="0">
                <a:solidFill>
                  <a:schemeClr val="bg1"/>
                </a:solidFill>
                <a:latin typeface="Karla" pitchFamily="2" charset="77"/>
              </a:rPr>
              <a:t>Trees of low depth are not a good fit for the training data - it’s unable to capture the nonlinear boundary separating the two classes. </a:t>
            </a:r>
          </a:p>
          <a:p>
            <a:pPr>
              <a:spcAft>
                <a:spcPts val="400"/>
              </a:spcAft>
            </a:pPr>
            <a:endParaRPr lang="en-US" sz="1900" dirty="0">
              <a:solidFill>
                <a:schemeClr val="bg1"/>
              </a:solidFill>
              <a:latin typeface="Karla" pitchFamily="2" charset="77"/>
            </a:endParaRP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77"/>
              </a:rPr>
              <a:t>Low Variance: </a:t>
            </a:r>
            <a:r>
              <a:rPr lang="en-US" sz="1900" dirty="0">
                <a:solidFill>
                  <a:schemeClr val="bg1"/>
                </a:solidFill>
                <a:latin typeface="Karla" pitchFamily="2" charset="77"/>
              </a:rPr>
              <a:t>Trees of low depth are robust to slight perturbations in the training data - the square carved out by the model is stable if you move the boundary points a bit.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57E7D-F921-A543-81B4-A95DD186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1180" y="3890681"/>
            <a:ext cx="2865366" cy="2780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5D2164-98F2-5F4E-94B8-CBA46A7519DD}"/>
              </a:ext>
            </a:extLst>
          </p:cNvPr>
          <p:cNvSpPr/>
          <p:nvPr/>
        </p:nvSpPr>
        <p:spPr>
          <a:xfrm>
            <a:off x="5058253" y="4150340"/>
            <a:ext cx="6096000" cy="219034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77"/>
              </a:rPr>
              <a:t>Low Bias: </a:t>
            </a:r>
            <a:r>
              <a:rPr lang="en-US" sz="1900" dirty="0">
                <a:solidFill>
                  <a:schemeClr val="bg1"/>
                </a:solidFill>
                <a:latin typeface="Karla" pitchFamily="2" charset="77"/>
              </a:rPr>
              <a:t>With a high depth, we can obtain a model that correctly classifies all points on the boundary (by zig-zagging around each point). </a:t>
            </a:r>
            <a:br>
              <a:rPr lang="en-US" sz="1900" dirty="0">
                <a:solidFill>
                  <a:schemeClr val="bg1"/>
                </a:solidFill>
                <a:latin typeface="Karla" pitchFamily="2" charset="77"/>
              </a:rPr>
            </a:br>
            <a:endParaRPr lang="en-US" sz="1900" dirty="0">
              <a:solidFill>
                <a:schemeClr val="bg1"/>
              </a:solidFill>
              <a:latin typeface="Karla" pitchFamily="2" charset="77"/>
            </a:endParaRP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Karla" pitchFamily="2" charset="77"/>
              </a:rPr>
              <a:t>High Variance: </a:t>
            </a:r>
            <a:r>
              <a:rPr lang="en-US" sz="1900" dirty="0">
                <a:solidFill>
                  <a:schemeClr val="bg1"/>
                </a:solidFill>
                <a:latin typeface="Karla" pitchFamily="2" charset="77"/>
              </a:rPr>
              <a:t>Trees of high depth are sensitive to perturbations in the training data, especially to changes in the boundary points.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1AF85-FF34-C890-7331-09E4864351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71179" y="986316"/>
            <a:ext cx="2865367" cy="29207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47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3181-F5DE-4225-8249-C55CFC35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Stopping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4D7D7-E283-465C-A1A6-381CEF24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876944"/>
            <a:ext cx="10327008" cy="57952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How can we determine the appropriate hyperparameters?</a:t>
            </a:r>
            <a:endParaRPr lang="en-US" sz="24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8C4FAA-4E5C-7145-9C55-299CF5F35B44}"/>
              </a:ext>
            </a:extLst>
          </p:cNvPr>
          <p:cNvGrpSpPr/>
          <p:nvPr/>
        </p:nvGrpSpPr>
        <p:grpSpPr>
          <a:xfrm>
            <a:off x="833415" y="1093561"/>
            <a:ext cx="1675561" cy="550877"/>
            <a:chOff x="813638" y="1580212"/>
            <a:chExt cx="1675561" cy="550877"/>
          </a:xfrm>
        </p:grpSpPr>
        <p:sp>
          <p:nvSpPr>
            <p:cNvPr id="5" name="max_depth">
              <a:extLst>
                <a:ext uri="{FF2B5EF4-FFF2-40B4-BE49-F238E27FC236}">
                  <a16:creationId xmlns:a16="http://schemas.microsoft.com/office/drawing/2014/main" id="{A345E129-B4F6-438B-9DE3-B1D4ADF84F62}"/>
                </a:ext>
              </a:extLst>
            </p:cNvPr>
            <p:cNvSpPr txBox="1"/>
            <p:nvPr/>
          </p:nvSpPr>
          <p:spPr>
            <a:xfrm>
              <a:off x="813638" y="1669918"/>
              <a:ext cx="1655784" cy="4001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max_depth</a:t>
              </a:r>
              <a:endParaRPr lang="en-US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8C7E87-B993-EC45-956D-07D835DD7C21}"/>
                </a:ext>
              </a:extLst>
            </p:cNvPr>
            <p:cNvSpPr/>
            <p:nvPr/>
          </p:nvSpPr>
          <p:spPr>
            <a:xfrm>
              <a:off x="833415" y="1580212"/>
              <a:ext cx="1655784" cy="5508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5956CD-1186-CE40-939E-39946B68A6FE}"/>
              </a:ext>
            </a:extLst>
          </p:cNvPr>
          <p:cNvGrpSpPr/>
          <p:nvPr/>
        </p:nvGrpSpPr>
        <p:grpSpPr>
          <a:xfrm>
            <a:off x="2656524" y="1089599"/>
            <a:ext cx="2782438" cy="554839"/>
            <a:chOff x="2629318" y="1576250"/>
            <a:chExt cx="2782438" cy="554839"/>
          </a:xfrm>
        </p:grpSpPr>
        <p:sp>
          <p:nvSpPr>
            <p:cNvPr id="6" name="min_samples_leaf">
              <a:extLst>
                <a:ext uri="{FF2B5EF4-FFF2-40B4-BE49-F238E27FC236}">
                  <a16:creationId xmlns:a16="http://schemas.microsoft.com/office/drawing/2014/main" id="{F9FF564D-5905-4D54-964A-03D64B8BBF11}"/>
                </a:ext>
              </a:extLst>
            </p:cNvPr>
            <p:cNvSpPr txBox="1"/>
            <p:nvPr/>
          </p:nvSpPr>
          <p:spPr>
            <a:xfrm>
              <a:off x="2629318" y="1641970"/>
              <a:ext cx="2782437" cy="4001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min_samples_leaf</a:t>
              </a:r>
              <a:endParaRPr lang="en-US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06EA0D-9C96-E244-96D5-E36943FDDD07}"/>
                </a:ext>
              </a:extLst>
            </p:cNvPr>
            <p:cNvSpPr/>
            <p:nvPr/>
          </p:nvSpPr>
          <p:spPr>
            <a:xfrm>
              <a:off x="2629318" y="1576250"/>
              <a:ext cx="2782438" cy="5548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55DCDC-B126-BC44-9A1B-42D96AC9B824}"/>
              </a:ext>
            </a:extLst>
          </p:cNvPr>
          <p:cNvGrpSpPr/>
          <p:nvPr/>
        </p:nvGrpSpPr>
        <p:grpSpPr>
          <a:xfrm>
            <a:off x="5586510" y="1067522"/>
            <a:ext cx="2336800" cy="579522"/>
            <a:chOff x="5554385" y="1554173"/>
            <a:chExt cx="2336800" cy="579522"/>
          </a:xfrm>
        </p:grpSpPr>
        <p:sp>
          <p:nvSpPr>
            <p:cNvPr id="7" name="max_leaf_nodes">
              <a:extLst>
                <a:ext uri="{FF2B5EF4-FFF2-40B4-BE49-F238E27FC236}">
                  <a16:creationId xmlns:a16="http://schemas.microsoft.com/office/drawing/2014/main" id="{CD7F307A-FA0D-427E-B724-EE810384FBB5}"/>
                </a:ext>
              </a:extLst>
            </p:cNvPr>
            <p:cNvSpPr txBox="1"/>
            <p:nvPr/>
          </p:nvSpPr>
          <p:spPr>
            <a:xfrm>
              <a:off x="5554385" y="1642175"/>
              <a:ext cx="2336799" cy="4001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i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max_leaf_nodes</a:t>
              </a:r>
              <a:endParaRPr lang="en-US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1FFDF-A722-F54E-ADCD-46E2B27D1798}"/>
                </a:ext>
              </a:extLst>
            </p:cNvPr>
            <p:cNvSpPr/>
            <p:nvPr/>
          </p:nvSpPr>
          <p:spPr>
            <a:xfrm>
              <a:off x="5554385" y="1554173"/>
              <a:ext cx="2336800" cy="57952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61F20F-64C4-E247-926A-5FDE1DC743DF}"/>
              </a:ext>
            </a:extLst>
          </p:cNvPr>
          <p:cNvGrpSpPr/>
          <p:nvPr/>
        </p:nvGrpSpPr>
        <p:grpSpPr>
          <a:xfrm>
            <a:off x="8070859" y="1064916"/>
            <a:ext cx="3416320" cy="579522"/>
            <a:chOff x="8051082" y="1551567"/>
            <a:chExt cx="3416320" cy="5795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BCCA46-1062-FC4F-B259-8E5344F5FF37}"/>
                </a:ext>
              </a:extLst>
            </p:cNvPr>
            <p:cNvSpPr/>
            <p:nvPr/>
          </p:nvSpPr>
          <p:spPr>
            <a:xfrm>
              <a:off x="8051082" y="1653614"/>
              <a:ext cx="3416320" cy="40011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min_impurity_decrease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C8EC7C-B774-2844-AA4E-F9068F93F4A5}"/>
                </a:ext>
              </a:extLst>
            </p:cNvPr>
            <p:cNvSpPr/>
            <p:nvPr/>
          </p:nvSpPr>
          <p:spPr>
            <a:xfrm>
              <a:off x="8051082" y="1551567"/>
              <a:ext cx="3416320" cy="57952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3C31D1-4372-7357-45BB-2167E33CAF8C}"/>
              </a:ext>
            </a:extLst>
          </p:cNvPr>
          <p:cNvGrpSpPr/>
          <p:nvPr/>
        </p:nvGrpSpPr>
        <p:grpSpPr>
          <a:xfrm>
            <a:off x="3714750" y="2483442"/>
            <a:ext cx="4762500" cy="4000500"/>
            <a:chOff x="3714750" y="2483442"/>
            <a:chExt cx="4762500" cy="4000500"/>
          </a:xfrm>
        </p:grpSpPr>
        <p:pic>
          <p:nvPicPr>
            <p:cNvPr id="18" name="Picture 17" descr="A cartoon of a person in a garment&#10;&#10;Description automatically generated">
              <a:extLst>
                <a:ext uri="{FF2B5EF4-FFF2-40B4-BE49-F238E27FC236}">
                  <a16:creationId xmlns:a16="http://schemas.microsoft.com/office/drawing/2014/main" id="{343BC8C1-C512-9247-F15B-E6DD3FC27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4750" y="2483442"/>
              <a:ext cx="4762500" cy="40005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40F159-4D06-4136-A43B-4399FEEE8DF3}"/>
                </a:ext>
              </a:extLst>
            </p:cNvPr>
            <p:cNvSpPr/>
            <p:nvPr/>
          </p:nvSpPr>
          <p:spPr>
            <a:xfrm>
              <a:off x="3880408" y="5748941"/>
              <a:ext cx="4233022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rPr>
                <a:t>cross-validation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01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92" y="979097"/>
            <a:ext cx="10327008" cy="4617349"/>
          </a:xfrm>
        </p:spPr>
        <p:txBody>
          <a:bodyPr>
            <a:noAutofit/>
          </a:bodyPr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Motivation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Decision Trees – Classification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Intuition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Predictions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Splitting Criteria</a:t>
            </a:r>
          </a:p>
          <a:p>
            <a:pPr marL="1200120" lvl="1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Stopping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Conditions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Decision Trees - Regression</a:t>
            </a:r>
          </a:p>
        </p:txBody>
      </p:sp>
    </p:spTree>
    <p:extLst>
      <p:ext uri="{BB962C8B-B14F-4D97-AF65-F5344CB8AC3E}">
        <p14:creationId xmlns:p14="http://schemas.microsoft.com/office/powerpoint/2010/main" val="115397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8D6A-E1E6-61F0-ADC5-8CD0F9C8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4D1C-035A-AFDF-0C40-CA2EC57D3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For example, the equation that defines the decision boundary shown with a blue line in the figure is: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C9C93-10BE-FD9B-11D5-E4C20435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6221" y="2358188"/>
            <a:ext cx="5530698" cy="4248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FF7C66-FF54-5EE3-15E7-C57C731DF37E}"/>
                  </a:ext>
                </a:extLst>
              </p:cNvPr>
              <p:cNvSpPr txBox="1"/>
              <p:nvPr/>
            </p:nvSpPr>
            <p:spPr>
              <a:xfrm>
                <a:off x="6364113" y="3095671"/>
                <a:ext cx="5633618" cy="19389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marL="523875" indent="-512763"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𝐿𝑎𝑡𝑖𝑡𝑢𝑑𝑒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𝐿𝑜𝑛𝑔𝑖𝑡𝑢𝑑𝑒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  </m:t>
                    </m:r>
                  </m:oMath>
                </a14:m>
                <a:endParaRPr lang="en-US" sz="2400" b="0" i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mbria Math" charset="0"/>
                </a:endParaRPr>
              </a:p>
              <a:p>
                <a:pPr marL="523875" indent="-512763" algn="ctr"/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mbria Math" charset="0"/>
                </a:endParaRPr>
              </a:p>
              <a:p>
                <a:pPr marL="523875" indent="-51276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𝑜𝑟</m:t>
                      </m:r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mbria Math" charset="0"/>
                </a:endParaRPr>
              </a:p>
              <a:p>
                <a:pPr marL="523875" indent="-51276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mbria Math" charset="0"/>
                </a:endParaRPr>
              </a:p>
              <a:p>
                <a:pPr marL="523875" indent="-512763" algn="ctr"/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𝐿𝑜𝑛𝑔𝑖𝑡𝑢𝑑𝑒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𝐿𝑎𝑡𝑖𝑡𝑢𝑑𝑒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b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.1 = 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FF7C66-FF54-5EE3-15E7-C57C731DF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113" y="3095671"/>
                <a:ext cx="5633618" cy="1938992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2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622D-F689-AD4C-B17C-C35D470C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Regression Trees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CD7A-44CE-6742-80A5-DE87E77D0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38484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can this decision tree approach apply to a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 problem </a:t>
            </a:r>
            <a:r>
              <a:rPr lang="en-US" dirty="0">
                <a:solidFill>
                  <a:schemeClr val="bg1"/>
                </a:solidFill>
              </a:rPr>
              <a:t>(quantitative outcome)?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bg1"/>
                </a:solidFill>
              </a:rPr>
              <a:t>Questions to consider: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would you determine any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splitting</a:t>
            </a:r>
            <a:r>
              <a:rPr lang="en-US" b="1" dirty="0">
                <a:solidFill>
                  <a:schemeClr val="bg1"/>
                </a:solidFill>
              </a:rPr>
              <a:t> criteria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would be a reasonable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objective</a:t>
            </a:r>
            <a:r>
              <a:rPr lang="en-US" b="1" dirty="0">
                <a:solidFill>
                  <a:schemeClr val="bg1"/>
                </a:solidFill>
              </a:rPr>
              <a:t> function</a:t>
            </a:r>
            <a:r>
              <a:rPr lang="en-US" dirty="0">
                <a:solidFill>
                  <a:schemeClr val="bg1"/>
                </a:solidFill>
              </a:rPr>
              <a:t>?  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would you perform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prediction</a:t>
            </a:r>
            <a:r>
              <a:rPr lang="en-US" b="1" dirty="0">
                <a:solidFill>
                  <a:schemeClr val="bg1"/>
                </a:solidFill>
              </a:rPr>
              <a:t> in each leaf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							</a:t>
            </a:r>
          </a:p>
        </p:txBody>
      </p:sp>
    </p:spTree>
    <p:extLst>
      <p:ext uri="{BB962C8B-B14F-4D97-AF65-F5344CB8AC3E}">
        <p14:creationId xmlns:p14="http://schemas.microsoft.com/office/powerpoint/2010/main" val="264648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Splitting 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32BF8-3D5F-934A-B8FD-1AE802A92276}"/>
              </a:ext>
            </a:extLst>
          </p:cNvPr>
          <p:cNvSpPr txBox="1"/>
          <p:nvPr/>
        </p:nvSpPr>
        <p:spPr>
          <a:xfrm>
            <a:off x="14373225" y="11572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72C28-A6B0-4BB2-B23A-AD575451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2514600"/>
            <a:ext cx="7648445" cy="2798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527B45-405B-72DC-BA3D-93C65EC750B3}"/>
                  </a:ext>
                </a:extLst>
              </p:cNvPr>
              <p:cNvSpPr txBox="1"/>
              <p:nvPr/>
            </p:nvSpPr>
            <p:spPr>
              <a:xfrm>
                <a:off x="349292" y="1019431"/>
                <a:ext cx="11493416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1D5DB"/>
                    </a:solidFill>
                    <a:effectLst/>
                    <a:uLnTx/>
                    <a:uFillTx/>
                    <a:latin typeface="Karla" pitchFamily="2" charset="77"/>
                    <a:ea typeface="+mn-ea"/>
                    <a:cs typeface="+mn-cs"/>
                  </a:rPr>
                  <a:t>The plot visualizes data points of 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1D5D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{</m:t>
                    </m:r>
                    <m:r>
                      <a:rPr kumimoji="0" lang="en-US" sz="22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D1D5D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2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D1D5D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2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D1D5D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1D5D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}. 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1D5DB"/>
                    </a:solidFill>
                    <a:effectLst/>
                    <a:uLnTx/>
                    <a:uFillTx/>
                    <a:latin typeface="Karla" pitchFamily="2" charset="77"/>
                    <a:ea typeface="+mn-ea"/>
                    <a:cs typeface="+mn-cs"/>
                  </a:rPr>
                  <a:t>By observing patterns, we can identify how and where to make optimal splits. Ideally, each split should lead to groups of data points with more homogeneous values, allowing for better predictions.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1D5DB"/>
                  </a:solidFill>
                  <a:effectLst/>
                  <a:uLnTx/>
                  <a:uFillTx/>
                  <a:latin typeface="Söhne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527B45-405B-72DC-BA3D-93C65EC75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2" y="1019431"/>
                <a:ext cx="11493416" cy="1661993"/>
              </a:xfrm>
              <a:prstGeom prst="rect">
                <a:avLst/>
              </a:prstGeom>
              <a:blipFill>
                <a:blip r:embed="rId3"/>
                <a:stretch>
                  <a:fillRect l="-662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015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959A9-C756-29CE-760A-14DCFC44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2512889"/>
            <a:ext cx="7648445" cy="2798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Splitting Criteria</a:t>
            </a:r>
          </a:p>
        </p:txBody>
      </p:sp>
      <p:sp>
        <p:nvSpPr>
          <p:cNvPr id="24" name="Rounded Rectangle 34">
            <a:extLst>
              <a:ext uri="{FF2B5EF4-FFF2-40B4-BE49-F238E27FC236}">
                <a16:creationId xmlns:a16="http://schemas.microsoft.com/office/drawing/2014/main" id="{F0706F0D-3F87-4428-8FAF-49DE82E86204}"/>
              </a:ext>
            </a:extLst>
          </p:cNvPr>
          <p:cNvSpPr/>
          <p:nvPr/>
        </p:nvSpPr>
        <p:spPr>
          <a:xfrm>
            <a:off x="9009454" y="2641600"/>
            <a:ext cx="1690992" cy="47581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x &gt; 6.5?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32BF8-3D5F-934A-B8FD-1AE802A92276}"/>
              </a:ext>
            </a:extLst>
          </p:cNvPr>
          <p:cNvSpPr txBox="1"/>
          <p:nvPr/>
        </p:nvSpPr>
        <p:spPr>
          <a:xfrm>
            <a:off x="14373225" y="11572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7300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80627-9E9C-E309-C2D4-B1FD72365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2514600"/>
            <a:ext cx="7644383" cy="2796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Splitting Criteria</a:t>
            </a:r>
          </a:p>
        </p:txBody>
      </p:sp>
      <p:sp>
        <p:nvSpPr>
          <p:cNvPr id="24" name="Rounded Rectangle 34">
            <a:extLst>
              <a:ext uri="{FF2B5EF4-FFF2-40B4-BE49-F238E27FC236}">
                <a16:creationId xmlns:a16="http://schemas.microsoft.com/office/drawing/2014/main" id="{F0706F0D-3F87-4428-8FAF-49DE82E86204}"/>
              </a:ext>
            </a:extLst>
          </p:cNvPr>
          <p:cNvSpPr/>
          <p:nvPr/>
        </p:nvSpPr>
        <p:spPr>
          <a:xfrm>
            <a:off x="9009454" y="2641600"/>
            <a:ext cx="1690992" cy="47581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x &gt; 6.5?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B78DEC-3977-4B14-A4D9-B74CF65DC400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9854950" y="3117416"/>
            <a:ext cx="1142262" cy="89184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ounded Rectangle 34">
            <a:extLst>
              <a:ext uri="{FF2B5EF4-FFF2-40B4-BE49-F238E27FC236}">
                <a16:creationId xmlns:a16="http://schemas.microsoft.com/office/drawing/2014/main" id="{F6361033-D21D-48F2-B904-A5B5D609E363}"/>
              </a:ext>
            </a:extLst>
          </p:cNvPr>
          <p:cNvSpPr/>
          <p:nvPr/>
        </p:nvSpPr>
        <p:spPr>
          <a:xfrm>
            <a:off x="10151716" y="4009263"/>
            <a:ext cx="1690992" cy="72976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Predict mean (y)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0.697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AFB0AE-8E70-44DF-AF6F-394E385453AF}"/>
              </a:ext>
            </a:extLst>
          </p:cNvPr>
          <p:cNvSpPr txBox="1"/>
          <p:nvPr/>
        </p:nvSpPr>
        <p:spPr>
          <a:xfrm>
            <a:off x="10612014" y="324433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32BF8-3D5F-934A-B8FD-1AE802A92276}"/>
              </a:ext>
            </a:extLst>
          </p:cNvPr>
          <p:cNvSpPr txBox="1"/>
          <p:nvPr/>
        </p:nvSpPr>
        <p:spPr>
          <a:xfrm>
            <a:off x="14373225" y="11572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6987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Splitting Criteria</a:t>
            </a:r>
          </a:p>
        </p:txBody>
      </p:sp>
      <p:sp>
        <p:nvSpPr>
          <p:cNvPr id="24" name="Rounded Rectangle 34">
            <a:extLst>
              <a:ext uri="{FF2B5EF4-FFF2-40B4-BE49-F238E27FC236}">
                <a16:creationId xmlns:a16="http://schemas.microsoft.com/office/drawing/2014/main" id="{F0706F0D-3F87-4428-8FAF-49DE82E86204}"/>
              </a:ext>
            </a:extLst>
          </p:cNvPr>
          <p:cNvSpPr/>
          <p:nvPr/>
        </p:nvSpPr>
        <p:spPr>
          <a:xfrm>
            <a:off x="9009454" y="2641600"/>
            <a:ext cx="1690992" cy="47581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x &gt; 6.5?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9C1044-3546-41E5-8C22-5DA64B25CC85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8729605" y="3117416"/>
            <a:ext cx="1125345" cy="89184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B78DEC-3977-4B14-A4D9-B74CF65DC400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9854950" y="3117416"/>
            <a:ext cx="1142262" cy="891847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Rounded Rectangle 34">
            <a:extLst>
              <a:ext uri="{FF2B5EF4-FFF2-40B4-BE49-F238E27FC236}">
                <a16:creationId xmlns:a16="http://schemas.microsoft.com/office/drawing/2014/main" id="{CE37BE73-DA7F-4784-B50D-A32A625A5087}"/>
              </a:ext>
            </a:extLst>
          </p:cNvPr>
          <p:cNvSpPr/>
          <p:nvPr/>
        </p:nvSpPr>
        <p:spPr>
          <a:xfrm>
            <a:off x="7992390" y="4002856"/>
            <a:ext cx="1690992" cy="73616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Predict mean (y) 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-0.008</a:t>
            </a:r>
          </a:p>
        </p:txBody>
      </p:sp>
      <p:sp>
        <p:nvSpPr>
          <p:cNvPr id="62" name="Rounded Rectangle 34">
            <a:extLst>
              <a:ext uri="{FF2B5EF4-FFF2-40B4-BE49-F238E27FC236}">
                <a16:creationId xmlns:a16="http://schemas.microsoft.com/office/drawing/2014/main" id="{F6361033-D21D-48F2-B904-A5B5D609E363}"/>
              </a:ext>
            </a:extLst>
          </p:cNvPr>
          <p:cNvSpPr/>
          <p:nvPr/>
        </p:nvSpPr>
        <p:spPr>
          <a:xfrm>
            <a:off x="10151716" y="4009263"/>
            <a:ext cx="1690992" cy="72976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Predict mean (y)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0.697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AFB0AE-8E70-44DF-AF6F-394E385453AF}"/>
              </a:ext>
            </a:extLst>
          </p:cNvPr>
          <p:cNvSpPr txBox="1"/>
          <p:nvPr/>
        </p:nvSpPr>
        <p:spPr>
          <a:xfrm>
            <a:off x="10612014" y="324433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5A3D6B-5B3D-4AA2-A1C5-FBBAC0846B39}"/>
              </a:ext>
            </a:extLst>
          </p:cNvPr>
          <p:cNvSpPr txBox="1"/>
          <p:nvPr/>
        </p:nvSpPr>
        <p:spPr>
          <a:xfrm>
            <a:off x="8729605" y="322145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32BF8-3D5F-934A-B8FD-1AE802A92276}"/>
              </a:ext>
            </a:extLst>
          </p:cNvPr>
          <p:cNvSpPr txBox="1"/>
          <p:nvPr/>
        </p:nvSpPr>
        <p:spPr>
          <a:xfrm>
            <a:off x="14373225" y="11572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1336E23-BE7A-AEC8-A3E5-F3CC283C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2514600"/>
            <a:ext cx="7640980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157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Splitting Criteria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42DA8-57FF-46AF-8FBA-E0A9295BC261}"/>
              </a:ext>
            </a:extLst>
          </p:cNvPr>
          <p:cNvSpPr txBox="1"/>
          <p:nvPr/>
        </p:nvSpPr>
        <p:spPr>
          <a:xfrm>
            <a:off x="817952" y="1503179"/>
            <a:ext cx="1055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Question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: How did we choose the splitting criteria for this regression tree?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E48D4C-863E-B92D-AC61-8AC1A31A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8" y="2517446"/>
            <a:ext cx="7640980" cy="27953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2DA41A2-BE22-DE27-05F6-85E829CFA709}"/>
              </a:ext>
            </a:extLst>
          </p:cNvPr>
          <p:cNvGrpSpPr/>
          <p:nvPr/>
        </p:nvGrpSpPr>
        <p:grpSpPr>
          <a:xfrm>
            <a:off x="7992390" y="2641600"/>
            <a:ext cx="3850318" cy="2097425"/>
            <a:chOff x="7992390" y="2641600"/>
            <a:chExt cx="3850318" cy="2097425"/>
          </a:xfrm>
        </p:grpSpPr>
        <p:sp>
          <p:nvSpPr>
            <p:cNvPr id="25" name="Rounded Rectangle 34">
              <a:extLst>
                <a:ext uri="{FF2B5EF4-FFF2-40B4-BE49-F238E27FC236}">
                  <a16:creationId xmlns:a16="http://schemas.microsoft.com/office/drawing/2014/main" id="{F722507C-972F-F3DA-4555-4B886FE82ACD}"/>
                </a:ext>
              </a:extLst>
            </p:cNvPr>
            <p:cNvSpPr/>
            <p:nvPr/>
          </p:nvSpPr>
          <p:spPr>
            <a:xfrm>
              <a:off x="10151716" y="4009263"/>
              <a:ext cx="1690992" cy="729761"/>
            </a:xfrm>
            <a:prstGeom prst="round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rPr>
                <a:t>Predict mean (y) =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0.697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2AC8169-7109-5DC5-2D37-58C50D75DBD4}"/>
                </a:ext>
              </a:extLst>
            </p:cNvPr>
            <p:cNvGrpSpPr/>
            <p:nvPr/>
          </p:nvGrpSpPr>
          <p:grpSpPr>
            <a:xfrm>
              <a:off x="7992390" y="2641600"/>
              <a:ext cx="3171378" cy="2097425"/>
              <a:chOff x="7992390" y="2641600"/>
              <a:chExt cx="3171378" cy="2097425"/>
            </a:xfrm>
          </p:grpSpPr>
          <p:sp>
            <p:nvSpPr>
              <p:cNvPr id="20" name="Rounded Rectangle 34">
                <a:extLst>
                  <a:ext uri="{FF2B5EF4-FFF2-40B4-BE49-F238E27FC236}">
                    <a16:creationId xmlns:a16="http://schemas.microsoft.com/office/drawing/2014/main" id="{5DC6BE55-7FCB-FBB7-7B22-E10C1D049C8C}"/>
                  </a:ext>
                </a:extLst>
              </p:cNvPr>
              <p:cNvSpPr/>
              <p:nvPr/>
            </p:nvSpPr>
            <p:spPr>
              <a:xfrm>
                <a:off x="9009454" y="2641600"/>
                <a:ext cx="1690992" cy="47581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x &gt; 6.5?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5A89E88-B0EC-D378-75FB-FC0688A19C55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8729605" y="3117416"/>
                <a:ext cx="1125345" cy="891847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1005782-1085-9CAB-DEA5-FAAA6FF8F997}"/>
                  </a:ext>
                </a:extLst>
              </p:cNvPr>
              <p:cNvCxnSpPr>
                <a:cxnSpLocks/>
                <a:stCxn id="20" idx="2"/>
                <a:endCxn id="25" idx="0"/>
              </p:cNvCxnSpPr>
              <p:nvPr/>
            </p:nvCxnSpPr>
            <p:spPr>
              <a:xfrm>
                <a:off x="9854950" y="3117416"/>
                <a:ext cx="1142262" cy="891847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Rounded Rectangle 34">
                <a:extLst>
                  <a:ext uri="{FF2B5EF4-FFF2-40B4-BE49-F238E27FC236}">
                    <a16:creationId xmlns:a16="http://schemas.microsoft.com/office/drawing/2014/main" id="{19AB9A3D-08EB-CD97-880A-AB6F781829E1}"/>
                  </a:ext>
                </a:extLst>
              </p:cNvPr>
              <p:cNvSpPr/>
              <p:nvPr/>
            </p:nvSpPr>
            <p:spPr>
              <a:xfrm>
                <a:off x="7992390" y="4002856"/>
                <a:ext cx="1690992" cy="73616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Predict mean (y) =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 -0.008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A5D93E-D326-F5D3-13AA-FDB759C99695}"/>
                  </a:ext>
                </a:extLst>
              </p:cNvPr>
              <p:cNvSpPr txBox="1"/>
              <p:nvPr/>
            </p:nvSpPr>
            <p:spPr>
              <a:xfrm>
                <a:off x="10612014" y="3244334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B5C741-B757-411D-03F4-2F80469CB019}"/>
                  </a:ext>
                </a:extLst>
              </p:cNvPr>
              <p:cNvSpPr txBox="1"/>
              <p:nvPr/>
            </p:nvSpPr>
            <p:spPr>
              <a:xfrm>
                <a:off x="8729605" y="3221451"/>
                <a:ext cx="468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No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50052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D1AE-C121-4F1F-A766-DCEEBFB3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Splitting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726E68-2690-49B6-82B9-24F5C651307F}"/>
                  </a:ext>
                </a:extLst>
              </p:cNvPr>
              <p:cNvSpPr txBox="1"/>
              <p:nvPr/>
            </p:nvSpPr>
            <p:spPr>
              <a:xfrm>
                <a:off x="428415" y="1225359"/>
                <a:ext cx="1084432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We can assess the quality of this split by calculating the mean squared error for each newly created region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726E68-2690-49B6-82B9-24F5C6513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15" y="1225359"/>
                <a:ext cx="10844325" cy="769441"/>
              </a:xfrm>
              <a:prstGeom prst="rect">
                <a:avLst/>
              </a:prstGeom>
              <a:blipFill>
                <a:blip r:embed="rId2"/>
                <a:stretch>
                  <a:fillRect l="-702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438F33-9750-B771-DA4A-CB78172E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" y="2514600"/>
            <a:ext cx="7640980" cy="2795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729CBA-1633-54ED-8DE5-EC1D92062ADF}"/>
                  </a:ext>
                </a:extLst>
              </p:cNvPr>
              <p:cNvSpPr txBox="1"/>
              <p:nvPr/>
            </p:nvSpPr>
            <p:spPr>
              <a:xfrm>
                <a:off x="265176" y="4440962"/>
                <a:ext cx="6103620" cy="2511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b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</a:b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729CBA-1633-54ED-8DE5-EC1D92062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" y="4440962"/>
                <a:ext cx="6103620" cy="2511137"/>
              </a:xfrm>
              <a:prstGeom prst="rect">
                <a:avLst/>
              </a:prstGeom>
              <a:blipFill>
                <a:blip r:embed="rId4"/>
                <a:stretch>
                  <a:fillRect t="-15578" b="-46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9CAD65-7264-6498-DE84-0889B24C63C8}"/>
              </a:ext>
            </a:extLst>
          </p:cNvPr>
          <p:cNvCxnSpPr/>
          <p:nvPr/>
        </p:nvCxnSpPr>
        <p:spPr>
          <a:xfrm flipV="1">
            <a:off x="4706112" y="3912266"/>
            <a:ext cx="0" cy="153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6751B-01DB-4AC4-3B3D-CEA37C620AE8}"/>
                  </a:ext>
                </a:extLst>
              </p:cNvPr>
              <p:cNvSpPr txBox="1"/>
              <p:nvPr/>
            </p:nvSpPr>
            <p:spPr>
              <a:xfrm>
                <a:off x="5277308" y="4395575"/>
                <a:ext cx="6103620" cy="2511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b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</a:b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6751B-01DB-4AC4-3B3D-CEA37C620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308" y="4395575"/>
                <a:ext cx="6103620" cy="2511137"/>
              </a:xfrm>
              <a:prstGeom prst="rect">
                <a:avLst/>
              </a:prstGeom>
              <a:blipFill>
                <a:blip r:embed="rId5"/>
                <a:stretch>
                  <a:fillRect t="-16162" b="-46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C56ED7-186A-B053-DAF3-8265130DEE60}"/>
              </a:ext>
            </a:extLst>
          </p:cNvPr>
          <p:cNvCxnSpPr>
            <a:cxnSpLocks/>
          </p:cNvCxnSpPr>
          <p:nvPr/>
        </p:nvCxnSpPr>
        <p:spPr>
          <a:xfrm flipH="1" flipV="1">
            <a:off x="7319414" y="3315963"/>
            <a:ext cx="2223485" cy="223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341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D1AE-C121-4F1F-A766-DCEEBFB3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Splitting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6AF506-517E-42CC-A408-4AC10F5F8106}"/>
                  </a:ext>
                </a:extLst>
              </p:cNvPr>
              <p:cNvSpPr txBox="1"/>
              <p:nvPr/>
            </p:nvSpPr>
            <p:spPr>
              <a:xfrm>
                <a:off x="6947206" y="2740178"/>
                <a:ext cx="6103620" cy="2511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b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</a:b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𝑤𝑟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6AF506-517E-42CC-A408-4AC10F5F8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206" y="2740178"/>
                <a:ext cx="6103620" cy="2511137"/>
              </a:xfrm>
              <a:prstGeom prst="rect">
                <a:avLst/>
              </a:prstGeom>
              <a:blipFill>
                <a:blip r:embed="rId2"/>
                <a:stretch>
                  <a:fillRect t="-16162" b="-46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4F681E-8438-5147-9B17-67C6C77B8E6B}"/>
              </a:ext>
            </a:extLst>
          </p:cNvPr>
          <p:cNvSpPr txBox="1"/>
          <p:nvPr/>
        </p:nvSpPr>
        <p:spPr>
          <a:xfrm>
            <a:off x="4407809" y="5734309"/>
            <a:ext cx="4232974" cy="371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Note: This is the same as the variance!</a:t>
            </a:r>
            <a:endParaRPr lang="en-US" dirty="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7A524D1-D7FC-4C43-4B3D-764CAD3B0DC0}"/>
              </a:ext>
            </a:extLst>
          </p:cNvPr>
          <p:cNvSpPr/>
          <p:nvPr/>
        </p:nvSpPr>
        <p:spPr>
          <a:xfrm>
            <a:off x="10477498" y="2463142"/>
            <a:ext cx="1365209" cy="977900"/>
          </a:xfrm>
          <a:prstGeom prst="wedgeRoundRectCallout">
            <a:avLst>
              <a:gd name="adj1" fmla="val 31373"/>
              <a:gd name="adj2" fmla="val 8811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the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E79281-F7EC-EA20-66D3-6CEF273F60D2}"/>
                  </a:ext>
                </a:extLst>
              </p:cNvPr>
              <p:cNvSpPr txBox="1"/>
              <p:nvPr/>
            </p:nvSpPr>
            <p:spPr>
              <a:xfrm>
                <a:off x="428415" y="1225359"/>
                <a:ext cx="1084432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We can assess the quality of this split by calculating the mean squared error for each newly created region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E79281-F7EC-EA20-66D3-6CEF273F6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15" y="1225359"/>
                <a:ext cx="10844325" cy="769441"/>
              </a:xfrm>
              <a:prstGeom prst="rect">
                <a:avLst/>
              </a:prstGeom>
              <a:blipFill>
                <a:blip r:embed="rId3"/>
                <a:stretch>
                  <a:fillRect l="-702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BCDBD98-5464-BC5D-3E02-E09EF3FFF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" y="2514600"/>
            <a:ext cx="7640980" cy="27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D1AE-C121-4F1F-A766-DCEEBFB3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Splitting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726E68-2690-49B6-82B9-24F5C651307F}"/>
              </a:ext>
            </a:extLst>
          </p:cNvPr>
          <p:cNvSpPr txBox="1"/>
          <p:nvPr/>
        </p:nvSpPr>
        <p:spPr>
          <a:xfrm>
            <a:off x="471374" y="2329932"/>
            <a:ext cx="10844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When calculating the MSE, we need to consider the number of points in each region. So, we take the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Karla" pitchFamily="2" charset="0"/>
              </a:rPr>
              <a:t>weighted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average over both regions.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2EF9-7FD7-4060-B314-2DAD4BA2A202}"/>
                  </a:ext>
                </a:extLst>
              </p:cNvPr>
              <p:cNvSpPr txBox="1"/>
              <p:nvPr/>
            </p:nvSpPr>
            <p:spPr>
              <a:xfrm>
                <a:off x="2238335" y="3697071"/>
                <a:ext cx="7715330" cy="91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2EF9-7FD7-4060-B314-2DAD4BA2A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35" y="3697071"/>
                <a:ext cx="7715330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33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Splitting Criteria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42DA8-57FF-46AF-8FBA-E0A9295BC261}"/>
              </a:ext>
            </a:extLst>
          </p:cNvPr>
          <p:cNvSpPr txBox="1"/>
          <p:nvPr/>
        </p:nvSpPr>
        <p:spPr>
          <a:xfrm>
            <a:off x="817952" y="1503179"/>
            <a:ext cx="1055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Karla" pitchFamily="2" charset="0"/>
              </a:rPr>
              <a:t>Question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: How did we choose the splitting criteria for this regression tree?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DA41A2-BE22-DE27-05F6-85E829CFA709}"/>
              </a:ext>
            </a:extLst>
          </p:cNvPr>
          <p:cNvGrpSpPr/>
          <p:nvPr/>
        </p:nvGrpSpPr>
        <p:grpSpPr>
          <a:xfrm>
            <a:off x="7992390" y="2641600"/>
            <a:ext cx="3850318" cy="2097425"/>
            <a:chOff x="7992390" y="2641600"/>
            <a:chExt cx="3850318" cy="2097425"/>
          </a:xfrm>
        </p:grpSpPr>
        <p:sp>
          <p:nvSpPr>
            <p:cNvPr id="25" name="Rounded Rectangle 34">
              <a:extLst>
                <a:ext uri="{FF2B5EF4-FFF2-40B4-BE49-F238E27FC236}">
                  <a16:creationId xmlns:a16="http://schemas.microsoft.com/office/drawing/2014/main" id="{F722507C-972F-F3DA-4555-4B886FE82ACD}"/>
                </a:ext>
              </a:extLst>
            </p:cNvPr>
            <p:cNvSpPr/>
            <p:nvPr/>
          </p:nvSpPr>
          <p:spPr>
            <a:xfrm>
              <a:off x="10151716" y="4009263"/>
              <a:ext cx="1690992" cy="729761"/>
            </a:xfrm>
            <a:prstGeom prst="round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Karla" pitchFamily="2" charset="0"/>
                </a:rPr>
                <a:t>Predict mean (y) = </a:t>
              </a:r>
              <a:r>
                <a:rPr lang="en-US" sz="1600" b="0" i="0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</a:rPr>
                <a:t>0.697</a:t>
              </a:r>
              <a:endParaRPr lang="en-US" sz="1600" dirty="0">
                <a:solidFill>
                  <a:schemeClr val="bg1"/>
                </a:solidFill>
                <a:latin typeface="Karla" pitchFamily="2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2AC8169-7109-5DC5-2D37-58C50D75DBD4}"/>
                </a:ext>
              </a:extLst>
            </p:cNvPr>
            <p:cNvGrpSpPr/>
            <p:nvPr/>
          </p:nvGrpSpPr>
          <p:grpSpPr>
            <a:xfrm>
              <a:off x="7992390" y="2641600"/>
              <a:ext cx="3171378" cy="2097425"/>
              <a:chOff x="7992390" y="2641600"/>
              <a:chExt cx="3171378" cy="2097425"/>
            </a:xfrm>
          </p:grpSpPr>
          <p:sp>
            <p:nvSpPr>
              <p:cNvPr id="20" name="Rounded Rectangle 34">
                <a:extLst>
                  <a:ext uri="{FF2B5EF4-FFF2-40B4-BE49-F238E27FC236}">
                    <a16:creationId xmlns:a16="http://schemas.microsoft.com/office/drawing/2014/main" id="{5DC6BE55-7FCB-FBB7-7B22-E10C1D049C8C}"/>
                  </a:ext>
                </a:extLst>
              </p:cNvPr>
              <p:cNvSpPr/>
              <p:nvPr/>
            </p:nvSpPr>
            <p:spPr>
              <a:xfrm>
                <a:off x="9009454" y="2641600"/>
                <a:ext cx="1690992" cy="47581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Karla" pitchFamily="2" charset="0"/>
                  </a:rPr>
                  <a:t>x &gt; 6.5?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5A89E88-B0EC-D378-75FB-FC0688A19C55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8729605" y="3117416"/>
                <a:ext cx="1125345" cy="891847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1005782-1085-9CAB-DEA5-FAAA6FF8F997}"/>
                  </a:ext>
                </a:extLst>
              </p:cNvPr>
              <p:cNvCxnSpPr>
                <a:cxnSpLocks/>
                <a:stCxn id="20" idx="2"/>
                <a:endCxn id="25" idx="0"/>
              </p:cNvCxnSpPr>
              <p:nvPr/>
            </p:nvCxnSpPr>
            <p:spPr>
              <a:xfrm>
                <a:off x="9854950" y="3117416"/>
                <a:ext cx="1142262" cy="891847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Rounded Rectangle 34">
                <a:extLst>
                  <a:ext uri="{FF2B5EF4-FFF2-40B4-BE49-F238E27FC236}">
                    <a16:creationId xmlns:a16="http://schemas.microsoft.com/office/drawing/2014/main" id="{19AB9A3D-08EB-CD97-880A-AB6F781829E1}"/>
                  </a:ext>
                </a:extLst>
              </p:cNvPr>
              <p:cNvSpPr/>
              <p:nvPr/>
            </p:nvSpPr>
            <p:spPr>
              <a:xfrm>
                <a:off x="7992390" y="4002856"/>
                <a:ext cx="1690992" cy="73616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Karla" pitchFamily="2" charset="0"/>
                  </a:rPr>
                  <a:t>Predict mean (y) =</a:t>
                </a:r>
                <a:r>
                  <a:rPr lang="en-US" sz="16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0" i="0" dirty="0"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-0.008</a:t>
                </a:r>
                <a:endParaRPr lang="en-US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A5D93E-D326-F5D3-13AA-FDB759C99695}"/>
                  </a:ext>
                </a:extLst>
              </p:cNvPr>
              <p:cNvSpPr txBox="1"/>
              <p:nvPr/>
            </p:nvSpPr>
            <p:spPr>
              <a:xfrm>
                <a:off x="10612014" y="3244334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Yes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B5C741-B757-411D-03F4-2F80469CB019}"/>
                  </a:ext>
                </a:extLst>
              </p:cNvPr>
              <p:cNvSpPr txBox="1"/>
              <p:nvPr/>
            </p:nvSpPr>
            <p:spPr>
              <a:xfrm>
                <a:off x="8729605" y="3221451"/>
                <a:ext cx="468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No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6AD14D-73BB-0EB9-907C-441FD826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2512889"/>
            <a:ext cx="7648445" cy="27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81096"/>
      </p:ext>
    </p:extLst>
  </p:cSld>
  <p:clrMapOvr>
    <a:masterClrMapping/>
  </p:clrMapOvr>
</p:sld>
</file>

<file path=ppt/theme/theme1.xml><?xml version="1.0" encoding="utf-8"?>
<a:theme xmlns:a="http://schemas.openxmlformats.org/drawingml/2006/main" name="IgnacioAI2C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NNRegression_PartA - final.potx" id="{380AC7C7-3FB0-4D2F-8561-7B371305DDF8}" vid="{4DDAAF87-5BAB-479A-A6F0-7BC8F64813AF}"/>
    </a:ext>
  </a:extLst>
</a:theme>
</file>

<file path=ppt/theme/theme2.xml><?xml version="1.0" encoding="utf-8"?>
<a:theme xmlns:a="http://schemas.openxmlformats.org/drawingml/2006/main" name="1_IgnacioAI2C3">
  <a:themeElements>
    <a:clrScheme name="Custom 1">
      <a:dk1>
        <a:srgbClr val="FFFFFF"/>
      </a:dk1>
      <a:lt1>
        <a:srgbClr val="FFFFFF"/>
      </a:lt1>
      <a:dk2>
        <a:srgbClr val="595959"/>
      </a:dk2>
      <a:lt2>
        <a:srgbClr val="595959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NNRegression_PartA - final.potx" id="{380AC7C7-3FB0-4D2F-8561-7B371305DDF8}" vid="{4DDAAF87-5BAB-479A-A6F0-7BC8F64813A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{01ED3B4F-B351-164B-9A14-4A7A3C1125BF}tf10001063</Template>
  <TotalTime>23023</TotalTime>
  <Words>4482</Words>
  <Application>Microsoft Macintosh PowerPoint</Application>
  <PresentationFormat>Widescreen</PresentationFormat>
  <Paragraphs>800</Paragraphs>
  <Slides>106</Slides>
  <Notes>31</Notes>
  <HiddenSlides>2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16" baseType="lpstr">
      <vt:lpstr>Karla</vt:lpstr>
      <vt:lpstr>Courier New</vt:lpstr>
      <vt:lpstr>Arial</vt:lpstr>
      <vt:lpstr>Söhne</vt:lpstr>
      <vt:lpstr>Chalkboard</vt:lpstr>
      <vt:lpstr>Open Sans</vt:lpstr>
      <vt:lpstr>Cambria Math</vt:lpstr>
      <vt:lpstr>Calibri</vt:lpstr>
      <vt:lpstr>IgnacioAI2C3</vt:lpstr>
      <vt:lpstr>1_IgnacioAI2C3</vt:lpstr>
      <vt:lpstr>Decision Trees - Classification  </vt:lpstr>
      <vt:lpstr>Outline </vt:lpstr>
      <vt:lpstr>Outline </vt:lpstr>
      <vt:lpstr>PowerPoint Presentation</vt:lpstr>
      <vt:lpstr>PowerPoint Presentation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Interpretable Models</vt:lpstr>
      <vt:lpstr>PowerPoint Presentation</vt:lpstr>
      <vt:lpstr>Interpretable Models</vt:lpstr>
      <vt:lpstr>Outline </vt:lpstr>
      <vt:lpstr>Example</vt:lpstr>
      <vt:lpstr>The Geometry of Flow Charts</vt:lpstr>
      <vt:lpstr>The Geometry of Flow Charts</vt:lpstr>
      <vt:lpstr>The Geometry of Flow Charts</vt:lpstr>
      <vt:lpstr>The Geometry of Flow Charts</vt:lpstr>
      <vt:lpstr>Outline </vt:lpstr>
      <vt:lpstr>Predictions</vt:lpstr>
      <vt:lpstr>Predictions</vt:lpstr>
      <vt:lpstr>Predictions</vt:lpstr>
      <vt:lpstr>Predictions</vt:lpstr>
      <vt:lpstr>Predictions</vt:lpstr>
      <vt:lpstr>Predictions</vt:lpstr>
      <vt:lpstr>Predictions</vt:lpstr>
      <vt:lpstr>Outline </vt:lpstr>
      <vt:lpstr>PowerPoint Presentation</vt:lpstr>
      <vt:lpstr>Splitting Criteria</vt:lpstr>
      <vt:lpstr>Splitting Criteria</vt:lpstr>
      <vt:lpstr>Splitting Criteria</vt:lpstr>
      <vt:lpstr>Optimality of Splitting </vt:lpstr>
      <vt:lpstr>Classification Error</vt:lpstr>
      <vt:lpstr>Classification Error</vt:lpstr>
      <vt:lpstr>Classification Error</vt:lpstr>
      <vt:lpstr>Classification Error</vt:lpstr>
      <vt:lpstr>Classification Error</vt:lpstr>
      <vt:lpstr>Classification Error</vt:lpstr>
      <vt:lpstr>Gini Index</vt:lpstr>
      <vt:lpstr>Quiz time </vt:lpstr>
      <vt:lpstr>Quiz time </vt:lpstr>
      <vt:lpstr>Gini Index</vt:lpstr>
      <vt:lpstr>Gini Index</vt:lpstr>
      <vt:lpstr>Information Theory</vt:lpstr>
      <vt:lpstr>Information Theory</vt:lpstr>
      <vt:lpstr>Information Theory</vt:lpstr>
      <vt:lpstr>Entropy</vt:lpstr>
      <vt:lpstr>Entropy</vt:lpstr>
      <vt:lpstr>Entropy</vt:lpstr>
      <vt:lpstr>Entropy</vt:lpstr>
      <vt:lpstr>Comparison of Criteria</vt:lpstr>
      <vt:lpstr>Comparison of Criteria</vt:lpstr>
      <vt:lpstr>Learning the Model</vt:lpstr>
      <vt:lpstr>Learning the Model</vt:lpstr>
      <vt:lpstr>Outline </vt:lpstr>
      <vt:lpstr>PowerPoint Presentation</vt:lpstr>
      <vt:lpstr>Stopping Conditions</vt:lpstr>
      <vt:lpstr>Stopping Conditions</vt:lpstr>
      <vt:lpstr>Stopping Conditions</vt:lpstr>
      <vt:lpstr>Stopping Conditions</vt:lpstr>
      <vt:lpstr>Stopping Conditions</vt:lpstr>
      <vt:lpstr>Stopping Conditions</vt:lpstr>
      <vt:lpstr>Stopping Conditions</vt:lpstr>
      <vt:lpstr>Stopping Conditions</vt:lpstr>
      <vt:lpstr>Stopping Conditions</vt:lpstr>
      <vt:lpstr>Stopping Conditions</vt:lpstr>
      <vt:lpstr>Example 1: Level-Order</vt:lpstr>
      <vt:lpstr>Example 1: Level-Order</vt:lpstr>
      <vt:lpstr>Example 1: Best-first growth</vt:lpstr>
      <vt:lpstr>Example 1: Best-first growth</vt:lpstr>
      <vt:lpstr>Example 1: Best-first growth</vt:lpstr>
      <vt:lpstr>Example 1: Best-first growth</vt:lpstr>
      <vt:lpstr>Example 2: Level-order vs Best-first growth</vt:lpstr>
      <vt:lpstr>Stopping Conditions</vt:lpstr>
      <vt:lpstr>How do we decide what is the appropriate stopping condition or stopping method? </vt:lpstr>
      <vt:lpstr>Variance vs Bias</vt:lpstr>
      <vt:lpstr>Variance vs Bias</vt:lpstr>
      <vt:lpstr>Variance vs Bias</vt:lpstr>
      <vt:lpstr>Variance vs Bias</vt:lpstr>
      <vt:lpstr>Variance vs Bias</vt:lpstr>
      <vt:lpstr>Variance vs Bias</vt:lpstr>
      <vt:lpstr>Stopping Conditions</vt:lpstr>
      <vt:lpstr>Outline </vt:lpstr>
      <vt:lpstr>Regression Trees </vt:lpstr>
      <vt:lpstr>Splitting Criteria</vt:lpstr>
      <vt:lpstr>Splitting Criteria</vt:lpstr>
      <vt:lpstr>Splitting Criteria</vt:lpstr>
      <vt:lpstr>Splitting Criteria</vt:lpstr>
      <vt:lpstr>Splitting Criteria</vt:lpstr>
      <vt:lpstr>Splitting Criteria</vt:lpstr>
      <vt:lpstr>Splitting Criteria</vt:lpstr>
      <vt:lpstr>Splitting Criteria</vt:lpstr>
      <vt:lpstr>Splitting Criteria</vt:lpstr>
      <vt:lpstr>Splitting Criteria</vt:lpstr>
      <vt:lpstr>Regression Tree (max_depth = 2)</vt:lpstr>
      <vt:lpstr>Regression Tree (max_depth = 5)</vt:lpstr>
      <vt:lpstr>Regression Tree (max_depth = 10)</vt:lpstr>
      <vt:lpstr>Stopping Conditions </vt:lpstr>
      <vt:lpstr>Stopping Conditions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Protopapas, Pavlos</cp:lastModifiedBy>
  <cp:revision>551</cp:revision>
  <cp:lastPrinted>2022-10-11T02:54:06Z</cp:lastPrinted>
  <dcterms:created xsi:type="dcterms:W3CDTF">2018-07-11T02:31:23Z</dcterms:created>
  <dcterms:modified xsi:type="dcterms:W3CDTF">2024-06-03T15:20:55Z</dcterms:modified>
</cp:coreProperties>
</file>